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68" r:id="rId2"/>
    <p:sldId id="269" r:id="rId3"/>
    <p:sldId id="273" r:id="rId4"/>
    <p:sldId id="274" r:id="rId5"/>
    <p:sldId id="286" r:id="rId6"/>
    <p:sldId id="277" r:id="rId7"/>
    <p:sldId id="283" r:id="rId8"/>
    <p:sldId id="289" r:id="rId9"/>
    <p:sldId id="284" r:id="rId10"/>
    <p:sldId id="281" r:id="rId11"/>
    <p:sldId id="293" r:id="rId12"/>
    <p:sldId id="295" r:id="rId13"/>
    <p:sldId id="275" r:id="rId14"/>
    <p:sldId id="291" r:id="rId15"/>
    <p:sldId id="297" r:id="rId16"/>
    <p:sldId id="298" r:id="rId17"/>
    <p:sldId id="299" r:id="rId18"/>
    <p:sldId id="285" r:id="rId19"/>
    <p:sldId id="301" r:id="rId20"/>
    <p:sldId id="306" r:id="rId21"/>
    <p:sldId id="307" r:id="rId22"/>
    <p:sldId id="308" r:id="rId23"/>
    <p:sldId id="309" r:id="rId24"/>
    <p:sldId id="287" r:id="rId25"/>
    <p:sldId id="292" r:id="rId26"/>
    <p:sldId id="296" r:id="rId27"/>
    <p:sldId id="305" r:id="rId28"/>
    <p:sldId id="300" r:id="rId29"/>
    <p:sldId id="302" r:id="rId30"/>
    <p:sldId id="303" r:id="rId31"/>
    <p:sldId id="310" r:id="rId32"/>
    <p:sldId id="304" r:id="rId3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성선미" initials="성" lastIdx="1" clrIdx="0">
    <p:extLst>
      <p:ext uri="{19B8F6BF-5375-455C-9EA6-DF929625EA0E}">
        <p15:presenceInfo xmlns:p15="http://schemas.microsoft.com/office/powerpoint/2012/main" userId="성선미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B39"/>
    <a:srgbClr val="182A1F"/>
    <a:srgbClr val="666699"/>
    <a:srgbClr val="FF66FF"/>
    <a:srgbClr val="2D3737"/>
    <a:srgbClr val="283C2F"/>
    <a:srgbClr val="1D251F"/>
    <a:srgbClr val="5B71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80" autoAdjust="0"/>
    <p:restoredTop sz="89629" autoAdjust="0"/>
  </p:normalViewPr>
  <p:slideViewPr>
    <p:cSldViewPr>
      <p:cViewPr varScale="1">
        <p:scale>
          <a:sx n="100" d="100"/>
          <a:sy n="100" d="100"/>
        </p:scale>
        <p:origin x="93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3180019916922157E-2"/>
          <c:y val="4.0840657463343005E-2"/>
          <c:w val="0.90558547369477915"/>
          <c:h val="0.6879452130035514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기본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0%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0.2</c:v>
                </c:pt>
                <c:pt idx="1">
                  <c:v>0.25</c:v>
                </c:pt>
                <c:pt idx="2">
                  <c:v>0.3</c:v>
                </c:pt>
                <c:pt idx="3">
                  <c:v>0.35</c:v>
                </c:pt>
                <c:pt idx="4">
                  <c:v>0.4</c:v>
                </c:pt>
                <c:pt idx="5">
                  <c:v>0.45</c:v>
                </c:pt>
                <c:pt idx="6">
                  <c:v>0.5</c:v>
                </c:pt>
                <c:pt idx="7">
                  <c:v>0.5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21F-4615-9081-C90A6F452B1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20%방호복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0%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0.2</c:v>
                </c:pt>
                <c:pt idx="3">
                  <c:v>0.25</c:v>
                </c:pt>
                <c:pt idx="4">
                  <c:v>0.3</c:v>
                </c:pt>
                <c:pt idx="5">
                  <c:v>0.35</c:v>
                </c:pt>
                <c:pt idx="6">
                  <c:v>0.4</c:v>
                </c:pt>
                <c:pt idx="7">
                  <c:v>0.45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21F-4615-9081-C90A6F452B1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40%방호복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0%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Sheet1!$D$2:$D$9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  <c:pt idx="7">
                  <c:v>0.35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21F-4615-9081-C90A6F452B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8058336"/>
        <c:axId val="2125450784"/>
      </c:lineChart>
      <c:catAx>
        <c:axId val="12805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25450784"/>
        <c:crosses val="autoZero"/>
        <c:auto val="1"/>
        <c:lblAlgn val="ctr"/>
        <c:lblOffset val="100"/>
        <c:noMultiLvlLbl val="0"/>
      </c:catAx>
      <c:valAx>
        <c:axId val="212545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8058336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0442345419937227E-2"/>
          <c:y val="0.86578122841835137"/>
          <c:w val="0.90711852863931275"/>
          <c:h val="0.129089659305784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5T00:29:07.732" idx="1">
    <p:pos x="1048" y="697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2B26F-C162-4387-B686-245F254E5E69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EC09AE-6D51-4290-8AF3-F66483B464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523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/>
              <a:t>방사능으로 유전자를 변형시켜 슈퍼생물을 만드는 연구소의 연구원이던 주인공은 어느 순간 실험체로 쓰인 동물들이 </a:t>
            </a:r>
            <a:r>
              <a:rPr lang="ko-KR" altLang="en-US" sz="1200" err="1"/>
              <a:t>사라지는걸</a:t>
            </a:r>
            <a:r>
              <a:rPr lang="ko-KR" altLang="en-US" sz="1200"/>
              <a:t> 발견하고 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이상하게 여기던 도중 연구소 근처에서 잘 알려지지 않은 지역에서 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미쳐 날뛰고 있는 실험체들을 발견한다</a:t>
            </a:r>
            <a:r>
              <a:rPr lang="en-US" altLang="ko-KR" sz="1200"/>
              <a:t>. </a:t>
            </a:r>
            <a:r>
              <a:rPr lang="ko-KR" altLang="en-US" sz="1200"/>
              <a:t>주인공은 충격을 받아 동물들을 구하고 프로젝트를 중단시킬 방법을 찾아 프로젝트를 끝내려 하는데</a:t>
            </a:r>
            <a:r>
              <a:rPr lang="en-US" altLang="ko-KR"/>
              <a:t>…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201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744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557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/>
              <a:t>다렉으로도</a:t>
            </a:r>
            <a:r>
              <a:rPr lang="ko-KR" altLang="en-US"/>
              <a:t> 엔진 못지않게 멋진 게임을 만들 수 있다는 것을 보여주고 싶습니다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90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/>
              <a:t>다렉으로도</a:t>
            </a:r>
            <a:r>
              <a:rPr lang="ko-KR" altLang="en-US"/>
              <a:t> 엔진 못지않게 멋진 게임을 만들 수 있다는 것을 보여주고 싶습니다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19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343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680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765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400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861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09AE-6D51-4290-8AF3-F66483B464C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805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649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654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018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62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74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590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29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18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02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95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83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29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comments" Target="../comments/comment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0.jpeg"/><Relationship Id="rId4" Type="http://schemas.openxmlformats.org/officeDocument/2006/relationships/hyperlink" Target="https://m.bobaedream.co.kr/board/bbs_view/national/1821387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g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jp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36.png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82062" y="1625605"/>
            <a:ext cx="357987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CORRUPT LAP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148064" y="5013176"/>
            <a:ext cx="2157147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95000"/>
                  </a:schemeClr>
                </a:solidFill>
                <a:ea typeface="양재본목각체M" panose="02020603020101020101" pitchFamily="18" charset="-127"/>
              </a:rPr>
              <a:t>2016180047 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j-ea"/>
              </a:rPr>
              <a:t>권 다현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ea typeface="양재본목각체M" panose="02020603020101020101" pitchFamily="18" charset="-127"/>
              </a:rPr>
              <a:t>     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j-lt"/>
              <a:ea typeface="양재본목각체M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95000"/>
                  </a:schemeClr>
                </a:solidFill>
                <a:latin typeface="+mj-lt"/>
                <a:ea typeface="양재본목각체M" panose="02020603020101020101" pitchFamily="18" charset="-127"/>
              </a:rPr>
              <a:t>2016180053 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성 선미         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95000"/>
                  </a:schemeClr>
                </a:solidFill>
                <a:latin typeface="+mj-lt"/>
                <a:ea typeface="양재본목각체M" panose="02020603020101020101" pitchFamily="18" charset="-127"/>
              </a:rPr>
              <a:t>2015184013 </a:t>
            </a: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서 채원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835696" y="23488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474013" y="23488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305211" y="5013176"/>
            <a:ext cx="2157147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그래픽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클라이언트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+mn-ea"/>
              </a:rPr>
              <a:t>클라이언트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9701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월드 맵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DB6B24-0C34-46B2-87F8-A0F52CB51C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7" t="7216" r="3944" b="6986"/>
          <a:stretch/>
        </p:blipFill>
        <p:spPr>
          <a:xfrm>
            <a:off x="3057417" y="1189642"/>
            <a:ext cx="3066005" cy="4974868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5060990-3536-4DB4-B4BC-86B4E4165009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622643" y="1828033"/>
            <a:ext cx="535051" cy="110667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B88AEF9-6B24-4792-B946-34A9DE9EE1D2}"/>
              </a:ext>
            </a:extLst>
          </p:cNvPr>
          <p:cNvCxnSpPr/>
          <p:nvPr/>
        </p:nvCxnSpPr>
        <p:spPr>
          <a:xfrm flipV="1">
            <a:off x="2167307" y="5147073"/>
            <a:ext cx="986914" cy="3021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DF1E238-5574-4B3A-A4AD-8220D995DCBE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4777631" y="1704440"/>
            <a:ext cx="1584176" cy="6182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6ECB62F-47C6-4FC0-B3F7-355125DB2979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5508107" y="4649550"/>
            <a:ext cx="853700" cy="39811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1FF1513-C6CA-4631-BBB3-2BA370D639A8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2670000" y="3682075"/>
            <a:ext cx="1971293" cy="55990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실외, 잔디, 오래된, 건물이(가) 표시된 사진&#10;&#10;자동 생성된 설명">
            <a:extLst>
              <a:ext uri="{FF2B5EF4-FFF2-40B4-BE49-F238E27FC236}">
                <a16:creationId xmlns:a16="http://schemas.microsoft.com/office/drawing/2014/main" id="{B1808553-D1CA-4A81-A098-9D13A40DE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807" y="1567535"/>
            <a:ext cx="2341829" cy="1510298"/>
          </a:xfrm>
          <a:prstGeom prst="rect">
            <a:avLst/>
          </a:prstGeom>
        </p:spPr>
      </p:pic>
      <p:pic>
        <p:nvPicPr>
          <p:cNvPr id="16" name="그림 15" descr="실외, 어두운, 서있는, 대형이(가) 표시된 사진&#10;&#10;자동 생성된 설명">
            <a:extLst>
              <a:ext uri="{FF2B5EF4-FFF2-40B4-BE49-F238E27FC236}">
                <a16:creationId xmlns:a16="http://schemas.microsoft.com/office/drawing/2014/main" id="{C3A7E0F6-BFA7-44FD-99E6-D673DF0A0A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1" t="20400" r="19227" b="18929"/>
          <a:stretch/>
        </p:blipFill>
        <p:spPr>
          <a:xfrm>
            <a:off x="244544" y="1068455"/>
            <a:ext cx="2378099" cy="1519156"/>
          </a:xfrm>
          <a:prstGeom prst="rect">
            <a:avLst/>
          </a:prstGeom>
        </p:spPr>
      </p:pic>
      <p:pic>
        <p:nvPicPr>
          <p:cNvPr id="19" name="그림 18" descr="산, 실외, 자연, 기차이(가) 표시된 사진&#10;&#10;자동 생성된 설명">
            <a:extLst>
              <a:ext uri="{FF2B5EF4-FFF2-40B4-BE49-F238E27FC236}">
                <a16:creationId xmlns:a16="http://schemas.microsoft.com/office/drawing/2014/main" id="{88B58A08-E471-4BE4-A2E4-43775807CE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4" y="4790895"/>
            <a:ext cx="2451693" cy="160831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7E01F87-9B77-4EEC-8478-81948D5AF9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1807" y="3842094"/>
            <a:ext cx="2568269" cy="161491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F07129D-2296-4437-8251-24676D5F4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901" y="2877919"/>
            <a:ext cx="2378099" cy="16083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52AEDF-CAD6-4324-96E5-D8E63E850FB1}"/>
              </a:ext>
            </a:extLst>
          </p:cNvPr>
          <p:cNvSpPr txBox="1"/>
          <p:nvPr/>
        </p:nvSpPr>
        <p:spPr>
          <a:xfrm>
            <a:off x="4547540" y="6076384"/>
            <a:ext cx="1661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World Creator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02362" y="184164"/>
            <a:ext cx="287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지역별로</a:t>
            </a:r>
            <a:endParaRPr lang="en-US" altLang="ko-KR" sz="2000" b="1">
              <a:solidFill>
                <a:schemeClr val="bg1"/>
              </a:solidFill>
            </a:endParaRPr>
          </a:p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출현하는 몬스터 다름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D158F2-82B0-4B90-945F-26B3378F98EE}"/>
              </a:ext>
            </a:extLst>
          </p:cNvPr>
          <p:cNvSpPr txBox="1"/>
          <p:nvPr/>
        </p:nvSpPr>
        <p:spPr>
          <a:xfrm>
            <a:off x="8015914" y="3689364"/>
            <a:ext cx="1043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들판</a:t>
            </a:r>
            <a:endParaRPr lang="en-US" altLang="ko-KR" sz="16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E9D07-4F9E-4941-B187-24556AA0DABD}"/>
              </a:ext>
            </a:extLst>
          </p:cNvPr>
          <p:cNvSpPr txBox="1"/>
          <p:nvPr/>
        </p:nvSpPr>
        <p:spPr>
          <a:xfrm>
            <a:off x="7250171" y="1280007"/>
            <a:ext cx="1679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연구소 본부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646E42-C783-4C55-B8F3-BB8EA0C351CD}"/>
              </a:ext>
            </a:extLst>
          </p:cNvPr>
          <p:cNvSpPr txBox="1"/>
          <p:nvPr/>
        </p:nvSpPr>
        <p:spPr>
          <a:xfrm>
            <a:off x="179512" y="933781"/>
            <a:ext cx="376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산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DB96FC-1F42-4F49-B2DE-3190EEC588FF}"/>
              </a:ext>
            </a:extLst>
          </p:cNvPr>
          <p:cNvSpPr txBox="1"/>
          <p:nvPr/>
        </p:nvSpPr>
        <p:spPr>
          <a:xfrm>
            <a:off x="203814" y="2752288"/>
            <a:ext cx="705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황야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44E86E-BDD7-419A-9BCC-53EB9C451E49}"/>
              </a:ext>
            </a:extLst>
          </p:cNvPr>
          <p:cNvSpPr txBox="1"/>
          <p:nvPr/>
        </p:nvSpPr>
        <p:spPr>
          <a:xfrm>
            <a:off x="136591" y="4649550"/>
            <a:ext cx="705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highlight>
                  <a:srgbClr val="00FFFF"/>
                </a:highlight>
                <a:latin typeface="+mn-ea"/>
              </a:rPr>
              <a:t>물가</a:t>
            </a:r>
            <a:endParaRPr lang="en-US" altLang="ko-KR" sz="2000" b="1">
              <a:highlight>
                <a:srgbClr val="00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5761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2736305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소개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D5C07F-CB97-4046-BE47-39B84E7BB581}"/>
              </a:ext>
            </a:extLst>
          </p:cNvPr>
          <p:cNvSpPr txBox="1"/>
          <p:nvPr/>
        </p:nvSpPr>
        <p:spPr>
          <a:xfrm>
            <a:off x="4195209" y="195727"/>
            <a:ext cx="4948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</a:rPr>
              <a:t>지형 특징에 따라 몬스터가 출현</a:t>
            </a:r>
            <a:r>
              <a:rPr lang="en-US" altLang="ko-KR" sz="2400" b="1">
                <a:solidFill>
                  <a:schemeClr val="bg1"/>
                </a:solidFill>
              </a:rPr>
              <a:t> </a:t>
            </a:r>
            <a:r>
              <a:rPr lang="ko-KR" altLang="en-US" sz="2400" b="1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44B77C6-8BB6-4F17-AD9B-6971038E8FE3}"/>
              </a:ext>
            </a:extLst>
          </p:cNvPr>
          <p:cNvSpPr/>
          <p:nvPr/>
        </p:nvSpPr>
        <p:spPr>
          <a:xfrm>
            <a:off x="3618153" y="673408"/>
            <a:ext cx="5346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</a:rPr>
              <a:t>방사능 수치</a:t>
            </a:r>
            <a:r>
              <a:rPr lang="ko-KR" altLang="en-US" sz="2400" b="1">
                <a:solidFill>
                  <a:schemeClr val="bg1"/>
                </a:solidFill>
              </a:rPr>
              <a:t>와 </a:t>
            </a:r>
            <a:r>
              <a:rPr lang="ko-KR" altLang="en-US" sz="2400" b="1">
                <a:solidFill>
                  <a:srgbClr val="FFFF00"/>
                </a:solidFill>
              </a:rPr>
              <a:t>몬스터의 전투력 </a:t>
            </a:r>
            <a:r>
              <a:rPr lang="ko-KR" altLang="en-US" sz="2400" b="1">
                <a:solidFill>
                  <a:schemeClr val="bg1"/>
                </a:solidFill>
              </a:rPr>
              <a:t>비례 </a:t>
            </a:r>
            <a:endParaRPr lang="ko-KR" altLang="en-US" sz="2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93B160-6F10-42B2-9853-BBD0D2154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75" y="1327022"/>
            <a:ext cx="3441174" cy="2163790"/>
          </a:xfrm>
          <a:prstGeom prst="rect">
            <a:avLst/>
          </a:prstGeom>
        </p:spPr>
      </p:pic>
      <p:pic>
        <p:nvPicPr>
          <p:cNvPr id="11" name="그림 10" descr="포유류, 동물, 고양이, 잔디이(가) 표시된 사진&#10;&#10;자동 생성된 설명">
            <a:extLst>
              <a:ext uri="{FF2B5EF4-FFF2-40B4-BE49-F238E27FC236}">
                <a16:creationId xmlns:a16="http://schemas.microsoft.com/office/drawing/2014/main" id="{34E04F80-2F78-4896-94F9-6424D2D42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74" y="1354419"/>
            <a:ext cx="3441174" cy="21452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129355-9E28-48E5-9370-29F0FA5C6030}"/>
              </a:ext>
            </a:extLst>
          </p:cNvPr>
          <p:cNvSpPr txBox="1"/>
          <p:nvPr/>
        </p:nvSpPr>
        <p:spPr>
          <a:xfrm>
            <a:off x="562418" y="1328155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highlight>
                  <a:srgbClr val="00FFFF"/>
                </a:highlight>
              </a:rPr>
              <a:t>20~30</a:t>
            </a:r>
            <a:endParaRPr lang="ko-KR" altLang="en-US" sz="2000" b="1">
              <a:highlight>
                <a:srgbClr val="00FFFF"/>
              </a:highlight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DE2B0D1-E482-4A6C-AA03-50B94AFC8463}"/>
              </a:ext>
            </a:extLst>
          </p:cNvPr>
          <p:cNvSpPr/>
          <p:nvPr/>
        </p:nvSpPr>
        <p:spPr>
          <a:xfrm>
            <a:off x="4826587" y="1369330"/>
            <a:ext cx="710896" cy="678065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421A20-4371-47C6-8F84-ECBF7FF9A122}"/>
              </a:ext>
            </a:extLst>
          </p:cNvPr>
          <p:cNvSpPr txBox="1"/>
          <p:nvPr/>
        </p:nvSpPr>
        <p:spPr>
          <a:xfrm>
            <a:off x="4940104" y="1339509"/>
            <a:ext cx="632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/>
              <a:t>5</a:t>
            </a:r>
            <a:r>
              <a:rPr lang="en-US" altLang="ko-KR" sz="3200" b="1">
                <a:highlight>
                  <a:srgbClr val="FF00FF"/>
                </a:highlight>
              </a:rPr>
              <a:t>  </a:t>
            </a:r>
            <a:endParaRPr lang="ko-KR" altLang="en-US" sz="3200" b="1">
              <a:highlight>
                <a:srgbClr val="FF00FF"/>
              </a:highlight>
            </a:endParaRPr>
          </a:p>
        </p:txBody>
      </p:sp>
      <p:pic>
        <p:nvPicPr>
          <p:cNvPr id="18" name="Picture 2" descr="방사능 동물에 대한 이미지 검색결과">
            <a:hlinkClick r:id="rId4"/>
            <a:extLst>
              <a:ext uri="{FF2B5EF4-FFF2-40B4-BE49-F238E27FC236}">
                <a16:creationId xmlns:a16="http://schemas.microsoft.com/office/drawing/2014/main" id="{1E1368CA-6610-49FF-84F8-804534BD8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938" y="4084304"/>
            <a:ext cx="3326516" cy="223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B83DEA3-9CD4-44BF-A469-46DA2117B7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183" y="4099364"/>
            <a:ext cx="3326516" cy="222184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7B92686-0A64-43AD-AEA6-EA073F2364F0}"/>
              </a:ext>
            </a:extLst>
          </p:cNvPr>
          <p:cNvSpPr txBox="1"/>
          <p:nvPr/>
        </p:nvSpPr>
        <p:spPr>
          <a:xfrm>
            <a:off x="593721" y="4091374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highlight>
                  <a:srgbClr val="00FFFF"/>
                </a:highlight>
              </a:rPr>
              <a:t>30~40</a:t>
            </a:r>
            <a:endParaRPr lang="ko-KR" altLang="en-US" sz="2000" b="1">
              <a:highlight>
                <a:srgbClr val="00FFFF"/>
              </a:highlight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FFF60DB-022C-42C8-B4BD-D3F8155860CE}"/>
              </a:ext>
            </a:extLst>
          </p:cNvPr>
          <p:cNvSpPr/>
          <p:nvPr/>
        </p:nvSpPr>
        <p:spPr>
          <a:xfrm>
            <a:off x="4885582" y="4114275"/>
            <a:ext cx="710896" cy="678065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FFE445-582B-4319-8C4F-CB349D16E69E}"/>
              </a:ext>
            </a:extLst>
          </p:cNvPr>
          <p:cNvSpPr txBox="1"/>
          <p:nvPr/>
        </p:nvSpPr>
        <p:spPr>
          <a:xfrm>
            <a:off x="5004048" y="4114275"/>
            <a:ext cx="710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/>
              <a:t>7</a:t>
            </a:r>
            <a:r>
              <a:rPr lang="en-US" altLang="ko-KR" sz="3200" b="1">
                <a:highlight>
                  <a:srgbClr val="FF00FF"/>
                </a:highlight>
              </a:rPr>
              <a:t>  </a:t>
            </a:r>
            <a:endParaRPr lang="ko-KR" altLang="en-US" sz="3200" b="1">
              <a:highlight>
                <a:srgbClr val="FF00FF"/>
              </a:highlight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FA6A786-03C3-4C8E-91EB-B945C1B0DA82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4115749" y="2408917"/>
            <a:ext cx="673725" cy="1814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EC86B3F-2E7F-4AEC-AEDA-E975A28D9DEA}"/>
              </a:ext>
            </a:extLst>
          </p:cNvPr>
          <p:cNvCxnSpPr>
            <a:cxnSpLocks/>
            <a:stCxn id="20" idx="3"/>
            <a:endCxn id="18" idx="1"/>
          </p:cNvCxnSpPr>
          <p:nvPr/>
        </p:nvCxnSpPr>
        <p:spPr>
          <a:xfrm flipV="1">
            <a:off x="4013699" y="5202758"/>
            <a:ext cx="838239" cy="753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347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실외, 어두운, 서있는, 대형이(가) 표시된 사진&#10;&#10;자동 생성된 설명">
            <a:extLst>
              <a:ext uri="{FF2B5EF4-FFF2-40B4-BE49-F238E27FC236}">
                <a16:creationId xmlns:a16="http://schemas.microsoft.com/office/drawing/2014/main" id="{5758C641-8697-4EF1-A128-331BD3D3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1" t="20400" r="19227" b="18929"/>
          <a:stretch/>
        </p:blipFill>
        <p:spPr>
          <a:xfrm>
            <a:off x="532538" y="1357264"/>
            <a:ext cx="3497031" cy="2273694"/>
          </a:xfrm>
          <a:prstGeom prst="rect">
            <a:avLst/>
          </a:prstGeom>
        </p:spPr>
      </p:pic>
      <p:pic>
        <p:nvPicPr>
          <p:cNvPr id="24" name="그림 23" descr="개, 그리기이(가) 표시된 사진&#10;&#10;자동 생성된 설명">
            <a:extLst>
              <a:ext uri="{FF2B5EF4-FFF2-40B4-BE49-F238E27FC236}">
                <a16:creationId xmlns:a16="http://schemas.microsoft.com/office/drawing/2014/main" id="{BB633FB6-F6D0-42E7-834A-250366147F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14" r="825" b="12278"/>
          <a:stretch/>
        </p:blipFill>
        <p:spPr>
          <a:xfrm>
            <a:off x="4932040" y="1340768"/>
            <a:ext cx="3314559" cy="223810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DDF44A-8A37-461D-AFD1-352BFB578DD6}"/>
              </a:ext>
            </a:extLst>
          </p:cNvPr>
          <p:cNvSpPr/>
          <p:nvPr/>
        </p:nvSpPr>
        <p:spPr>
          <a:xfrm>
            <a:off x="179512" y="13370"/>
            <a:ext cx="2736305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소개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1CC853-E801-45C6-8E73-FD7D172C8AC7}"/>
              </a:ext>
            </a:extLst>
          </p:cNvPr>
          <p:cNvSpPr txBox="1"/>
          <p:nvPr/>
        </p:nvSpPr>
        <p:spPr>
          <a:xfrm>
            <a:off x="4195209" y="195727"/>
            <a:ext cx="4948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</a:rPr>
              <a:t>지형 특징에 따라 몬스터가 출현</a:t>
            </a:r>
            <a:r>
              <a:rPr lang="en-US" altLang="ko-KR" sz="2400" b="1">
                <a:solidFill>
                  <a:schemeClr val="bg1"/>
                </a:solidFill>
              </a:rPr>
              <a:t> </a:t>
            </a:r>
            <a:r>
              <a:rPr lang="ko-KR" altLang="en-US" sz="2400" b="1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0936F44-1041-4B4E-9246-7A8B309B6DDD}"/>
              </a:ext>
            </a:extLst>
          </p:cNvPr>
          <p:cNvSpPr/>
          <p:nvPr/>
        </p:nvSpPr>
        <p:spPr>
          <a:xfrm>
            <a:off x="3618153" y="673408"/>
            <a:ext cx="5346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</a:rPr>
              <a:t>방사능 수치</a:t>
            </a:r>
            <a:r>
              <a:rPr lang="ko-KR" altLang="en-US" sz="2400" b="1">
                <a:solidFill>
                  <a:schemeClr val="bg1"/>
                </a:solidFill>
              </a:rPr>
              <a:t>와 </a:t>
            </a:r>
            <a:r>
              <a:rPr lang="ko-KR" altLang="en-US" sz="2400" b="1">
                <a:solidFill>
                  <a:srgbClr val="FFFF00"/>
                </a:solidFill>
              </a:rPr>
              <a:t>몬스터의 전투력 </a:t>
            </a:r>
            <a:r>
              <a:rPr lang="ko-KR" altLang="en-US" sz="2400" b="1">
                <a:solidFill>
                  <a:schemeClr val="bg1"/>
                </a:solidFill>
              </a:rPr>
              <a:t>비례 </a:t>
            </a:r>
            <a:endParaRPr lang="ko-KR" altLang="en-US" sz="24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A07B35-40EB-4D3E-9309-2522FBAE82C1}"/>
              </a:ext>
            </a:extLst>
          </p:cNvPr>
          <p:cNvSpPr txBox="1"/>
          <p:nvPr/>
        </p:nvSpPr>
        <p:spPr>
          <a:xfrm>
            <a:off x="424098" y="1348521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highlight>
                  <a:srgbClr val="00FFFF"/>
                </a:highlight>
              </a:rPr>
              <a:t>50~60</a:t>
            </a:r>
            <a:endParaRPr lang="ko-KR" altLang="en-US" sz="2000" b="1">
              <a:highlight>
                <a:srgbClr val="00FFFF"/>
              </a:highlight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78A7FAB-69B4-4ED9-89C3-50EEC386B6A3}"/>
              </a:ext>
            </a:extLst>
          </p:cNvPr>
          <p:cNvSpPr/>
          <p:nvPr/>
        </p:nvSpPr>
        <p:spPr>
          <a:xfrm>
            <a:off x="4945696" y="1357248"/>
            <a:ext cx="710896" cy="678065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1D9A44-4FB3-465D-85A4-11FAD93B2CD4}"/>
              </a:ext>
            </a:extLst>
          </p:cNvPr>
          <p:cNvSpPr txBox="1"/>
          <p:nvPr/>
        </p:nvSpPr>
        <p:spPr>
          <a:xfrm>
            <a:off x="5069709" y="1370988"/>
            <a:ext cx="509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/>
              <a:t>8</a:t>
            </a:r>
            <a:endParaRPr lang="ko-KR" altLang="en-US" sz="3200" b="1">
              <a:highlight>
                <a:srgbClr val="FF00FF"/>
              </a:highlight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AD5A8D2-23E1-437C-B085-604CC9DC2A33}"/>
              </a:ext>
            </a:extLst>
          </p:cNvPr>
          <p:cNvCxnSpPr>
            <a:cxnSpLocks/>
            <a:stCxn id="19" idx="3"/>
            <a:endCxn id="24" idx="1"/>
          </p:cNvCxnSpPr>
          <p:nvPr/>
        </p:nvCxnSpPr>
        <p:spPr>
          <a:xfrm flipV="1">
            <a:off x="4029569" y="2459822"/>
            <a:ext cx="902471" cy="34289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 descr="산, 실외, 자연, 기차이(가) 표시된 사진&#10;&#10;자동 생성된 설명">
            <a:extLst>
              <a:ext uri="{FF2B5EF4-FFF2-40B4-BE49-F238E27FC236}">
                <a16:creationId xmlns:a16="http://schemas.microsoft.com/office/drawing/2014/main" id="{051AD836-F310-4069-9705-9D403D644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02" y="4194153"/>
            <a:ext cx="3411152" cy="2237715"/>
          </a:xfrm>
          <a:prstGeom prst="rect">
            <a:avLst/>
          </a:prstGeom>
        </p:spPr>
      </p:pic>
      <p:pic>
        <p:nvPicPr>
          <p:cNvPr id="41" name="그림 40" descr="동물, 파충류, 거북이, 사람이(가) 표시된 사진&#10;&#10;자동 생성된 설명">
            <a:extLst>
              <a:ext uri="{FF2B5EF4-FFF2-40B4-BE49-F238E27FC236}">
                <a16:creationId xmlns:a16="http://schemas.microsoft.com/office/drawing/2014/main" id="{20100428-22D9-4530-8C1C-7CC5753639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" t="-610" r="40436" b="8812"/>
          <a:stretch/>
        </p:blipFill>
        <p:spPr>
          <a:xfrm>
            <a:off x="5014527" y="4148472"/>
            <a:ext cx="3245436" cy="227955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BBAB0AB-399F-44BA-A134-8320C11244AA}"/>
              </a:ext>
            </a:extLst>
          </p:cNvPr>
          <p:cNvSpPr txBox="1"/>
          <p:nvPr/>
        </p:nvSpPr>
        <p:spPr>
          <a:xfrm>
            <a:off x="531362" y="4175134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highlight>
                  <a:srgbClr val="00FFFF"/>
                </a:highlight>
              </a:rPr>
              <a:t>60~70</a:t>
            </a:r>
            <a:endParaRPr lang="ko-KR" altLang="en-US" sz="2000" b="1">
              <a:highlight>
                <a:srgbClr val="00FFFF"/>
              </a:highlight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09586CC-E1BF-4476-B175-6990980B02F0}"/>
              </a:ext>
            </a:extLst>
          </p:cNvPr>
          <p:cNvSpPr/>
          <p:nvPr/>
        </p:nvSpPr>
        <p:spPr>
          <a:xfrm>
            <a:off x="5035824" y="4169391"/>
            <a:ext cx="710896" cy="678065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4C8A45-BCAA-4FA7-B8F5-0C5E0430BA21}"/>
              </a:ext>
            </a:extLst>
          </p:cNvPr>
          <p:cNvSpPr txBox="1"/>
          <p:nvPr/>
        </p:nvSpPr>
        <p:spPr>
          <a:xfrm>
            <a:off x="5009943" y="4185257"/>
            <a:ext cx="814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/>
              <a:t>10</a:t>
            </a:r>
            <a:r>
              <a:rPr lang="en-US" altLang="ko-KR" sz="3200" b="1">
                <a:highlight>
                  <a:srgbClr val="FF00FF"/>
                </a:highlight>
              </a:rPr>
              <a:t>  </a:t>
            </a:r>
            <a:endParaRPr lang="ko-KR" altLang="en-US" sz="3200" b="1">
              <a:highlight>
                <a:srgbClr val="FF00FF"/>
              </a:highlight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B6B9F5D-7B80-4BD4-8F92-67539DD530DA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4050954" y="5288248"/>
            <a:ext cx="963573" cy="2476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533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2736305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소개 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3D7DAD-B20B-457F-948F-DA7CBC2CA20B}"/>
              </a:ext>
            </a:extLst>
          </p:cNvPr>
          <p:cNvSpPr/>
          <p:nvPr/>
        </p:nvSpPr>
        <p:spPr>
          <a:xfrm>
            <a:off x="7020272" y="58639"/>
            <a:ext cx="273630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highlight>
                  <a:srgbClr val="FFFF00"/>
                </a:highlight>
                <a:latin typeface="+mj-ea"/>
                <a:ea typeface="+mj-ea"/>
              </a:rPr>
              <a:t>세부사항</a:t>
            </a:r>
            <a:endParaRPr lang="en-US" altLang="ko-KR" sz="3200" b="1">
              <a:highlight>
                <a:srgbClr val="FFFF00"/>
              </a:highlight>
              <a:latin typeface="+mj-ea"/>
              <a:ea typeface="+mj-ea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2730683-15D2-4303-B03D-6489D1082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161619"/>
              </p:ext>
            </p:extLst>
          </p:nvPr>
        </p:nvGraphicFramePr>
        <p:xfrm>
          <a:off x="287524" y="1628800"/>
          <a:ext cx="8568951" cy="460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100">
                  <a:extLst>
                    <a:ext uri="{9D8B030D-6E8A-4147-A177-3AD203B41FA5}">
                      <a16:colId xmlns:a16="http://schemas.microsoft.com/office/drawing/2014/main" val="251082726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097588089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7254970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630136896"/>
                    </a:ext>
                  </a:extLst>
                </a:gridCol>
                <a:gridCol w="4644515">
                  <a:extLst>
                    <a:ext uri="{9D8B030D-6E8A-4147-A177-3AD203B41FA5}">
                      <a16:colId xmlns:a16="http://schemas.microsoft.com/office/drawing/2014/main" val="4184782008"/>
                    </a:ext>
                  </a:extLst>
                </a:gridCol>
              </a:tblGrid>
              <a:tr h="3552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몬스터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서식지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체력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속도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분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공격력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특징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47679"/>
                  </a:ext>
                </a:extLst>
              </a:tr>
              <a:tr h="4963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토끼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들판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500</a:t>
                      </a:r>
                    </a:p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100m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체력이 떨어지면 </a:t>
                      </a:r>
                      <a:r>
                        <a:rPr lang="en-US" altLang="ko-KR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75m/m</a:t>
                      </a:r>
                      <a:r>
                        <a:rPr lang="ko-KR" altLang="en-US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로 속도 증가</a:t>
                      </a:r>
                      <a:endParaRPr lang="en-US" altLang="ko-KR" sz="1600" b="0" baseline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가만히 있으면 먼저 공격하지 않음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175298"/>
                  </a:ext>
                </a:extLst>
              </a:tr>
              <a:tr h="4740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트리플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당나귀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황야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700</a:t>
                      </a:r>
                    </a:p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120m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가만히 있으면 먼저 공격하지 않음</a:t>
                      </a:r>
                      <a:endParaRPr lang="ko-KR" altLang="en-US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7355807"/>
                  </a:ext>
                </a:extLst>
              </a:tr>
              <a:tr h="7006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샴 </a:t>
                      </a: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거북이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물가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1000</a:t>
                      </a:r>
                    </a:p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육지</a:t>
                      </a:r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: 70m </a:t>
                      </a:r>
                    </a:p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물속</a:t>
                      </a:r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: 140m 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baseline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두 번 나눠서 체력을 깎아야 함</a:t>
                      </a: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육지에선 모션이 느리지만 물에 들어가 있으면 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배로 빨라진다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1588090"/>
                  </a:ext>
                </a:extLst>
              </a:tr>
              <a:tr h="7006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변형된</a:t>
                      </a:r>
                      <a:endParaRPr lang="en-US" altLang="ko-KR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산양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산</a:t>
                      </a:r>
                    </a:p>
                    <a:p>
                      <a:pPr algn="ctr" latinLnBrk="1"/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800/ 400m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일정 범위 내에 들어가 있으면 </a:t>
                      </a:r>
                      <a:r>
                        <a:rPr lang="ko-KR" altLang="en-US" sz="1600" b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선공격</a:t>
                      </a:r>
                      <a:endParaRPr lang="ko-KR" altLang="en-US" sz="16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7462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7958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534215" y="5734400"/>
            <a:ext cx="7945129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bg1"/>
                </a:solidFill>
              </a:rPr>
              <a:t>플레이어가 지도를 모아 목적지를 찾을 수 있도록 </a:t>
            </a:r>
            <a:r>
              <a:rPr lang="ko-KR" altLang="en-US" sz="2800" b="1">
                <a:solidFill>
                  <a:srgbClr val="FFFF00"/>
                </a:solidFill>
              </a:rPr>
              <a:t>유도</a:t>
            </a:r>
            <a:endParaRPr lang="ko-KR" altLang="en-US" sz="2400" b="1">
              <a:solidFill>
                <a:srgbClr val="FFFF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15" y="2291724"/>
            <a:ext cx="2176068" cy="3200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29" y="2291724"/>
            <a:ext cx="2176068" cy="3200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2276872"/>
            <a:ext cx="2165173" cy="3215252"/>
          </a:xfrm>
          <a:prstGeom prst="rect">
            <a:avLst/>
          </a:prstGeom>
        </p:spPr>
      </p:pic>
      <p:sp>
        <p:nvSpPr>
          <p:cNvPr id="14" name="오른쪽 화살표 33">
            <a:extLst>
              <a:ext uri="{FF2B5EF4-FFF2-40B4-BE49-F238E27FC236}">
                <a16:creationId xmlns:a16="http://schemas.microsoft.com/office/drawing/2014/main" id="{8B2C3772-13F9-4ECB-9475-EEBFE70DCC33}"/>
              </a:ext>
            </a:extLst>
          </p:cNvPr>
          <p:cNvSpPr/>
          <p:nvPr/>
        </p:nvSpPr>
        <p:spPr>
          <a:xfrm>
            <a:off x="2897363" y="3109068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72556" y="3109068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2964CD-5CFD-455A-948A-FAC3DB787CF9}"/>
              </a:ext>
            </a:extLst>
          </p:cNvPr>
          <p:cNvSpPr txBox="1"/>
          <p:nvPr/>
        </p:nvSpPr>
        <p:spPr>
          <a:xfrm>
            <a:off x="4546878" y="-6257"/>
            <a:ext cx="4536504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</a:rPr>
              <a:t>지도를 모아 타락한 연구소를 </a:t>
            </a:r>
            <a:endParaRPr lang="en-US" altLang="ko-KR" sz="2400" b="1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</a:rPr>
              <a:t>     찾아 프로젝트를 멈춰라</a:t>
            </a:r>
            <a:r>
              <a:rPr lang="en-US" altLang="ko-KR" sz="2400" b="1">
                <a:solidFill>
                  <a:schemeClr val="bg1"/>
                </a:solidFill>
              </a:rPr>
              <a:t>!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717F31-11C1-43BE-AA77-07B0D0F5C098}"/>
              </a:ext>
            </a:extLst>
          </p:cNvPr>
          <p:cNvSpPr txBox="1"/>
          <p:nvPr/>
        </p:nvSpPr>
        <p:spPr>
          <a:xfrm>
            <a:off x="2788450" y="1379834"/>
            <a:ext cx="3489174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schemeClr val="bg1"/>
                </a:solidFill>
              </a:rPr>
              <a:t>지도 조각 획득 시</a:t>
            </a:r>
          </a:p>
        </p:txBody>
      </p:sp>
    </p:spTree>
    <p:extLst>
      <p:ext uri="{BB962C8B-B14F-4D97-AF65-F5344CB8AC3E}">
        <p14:creationId xmlns:p14="http://schemas.microsoft.com/office/powerpoint/2010/main" val="214543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2827413" y="739595"/>
            <a:ext cx="3489174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schemeClr val="bg1"/>
                </a:solidFill>
              </a:rPr>
              <a:t>지도 조각 획득 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83" y="2214100"/>
            <a:ext cx="2433631" cy="26195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4" y="2215748"/>
            <a:ext cx="2531257" cy="2642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55" y="2206224"/>
            <a:ext cx="2531258" cy="2627382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6092085" y="3422171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599435" y="1278953"/>
            <a:ext cx="7945129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srgbClr val="FFFF00"/>
                </a:solidFill>
              </a:rPr>
              <a:t>미니 </a:t>
            </a:r>
            <a:r>
              <a:rPr lang="ko-KR" altLang="en-US" sz="3200" b="1" err="1">
                <a:solidFill>
                  <a:srgbClr val="FFFF00"/>
                </a:solidFill>
              </a:rPr>
              <a:t>맵</a:t>
            </a:r>
            <a:r>
              <a:rPr lang="ko-KR" altLang="en-US" sz="2400" b="1" err="1">
                <a:solidFill>
                  <a:schemeClr val="bg1"/>
                </a:solidFill>
              </a:rPr>
              <a:t>의</a:t>
            </a:r>
            <a:r>
              <a:rPr lang="ko-KR" altLang="en-US" sz="2400" b="1">
                <a:solidFill>
                  <a:schemeClr val="bg1"/>
                </a:solidFill>
              </a:rPr>
              <a:t> 가려진 부분이 드러남</a:t>
            </a:r>
            <a:endParaRPr lang="en-US" altLang="ko-KR" sz="2400" b="1">
              <a:solidFill>
                <a:schemeClr val="bg1"/>
              </a:solidFill>
            </a:endParaRPr>
          </a:p>
        </p:txBody>
      </p:sp>
      <p:sp>
        <p:nvSpPr>
          <p:cNvPr id="11" name="오른쪽 화살표 33">
            <a:extLst>
              <a:ext uri="{FF2B5EF4-FFF2-40B4-BE49-F238E27FC236}">
                <a16:creationId xmlns:a16="http://schemas.microsoft.com/office/drawing/2014/main" id="{8B2C3772-13F9-4ECB-9475-EEBFE70DCC33}"/>
              </a:ext>
            </a:extLst>
          </p:cNvPr>
          <p:cNvSpPr/>
          <p:nvPr/>
        </p:nvSpPr>
        <p:spPr>
          <a:xfrm>
            <a:off x="2902094" y="3422171"/>
            <a:ext cx="402828" cy="364545"/>
          </a:xfrm>
          <a:prstGeom prst="rightArrow">
            <a:avLst>
              <a:gd name="adj1" fmla="val 50000"/>
              <a:gd name="adj2" fmla="val 8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34D010-B4DF-4241-AB0D-241EC7422C2B}"/>
              </a:ext>
            </a:extLst>
          </p:cNvPr>
          <p:cNvSpPr txBox="1"/>
          <p:nvPr/>
        </p:nvSpPr>
        <p:spPr>
          <a:xfrm>
            <a:off x="5171162" y="5194092"/>
            <a:ext cx="3846452" cy="1289840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1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</a:rPr>
              <a:t>획득방법은</a:t>
            </a:r>
            <a:r>
              <a:rPr lang="en-US" altLang="ko-KR" sz="2400" b="1">
                <a:solidFill>
                  <a:schemeClr val="bg1"/>
                </a:solidFill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bg1"/>
                </a:solidFill>
              </a:rPr>
              <a:t>타락한 동물의 </a:t>
            </a:r>
            <a:r>
              <a:rPr lang="ko-KR" altLang="en-US" sz="3200" b="1">
                <a:solidFill>
                  <a:srgbClr val="FFFF00"/>
                </a:solidFill>
              </a:rPr>
              <a:t>정화</a:t>
            </a:r>
            <a:endParaRPr lang="en-US" altLang="ko-KR" sz="2800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979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6FC5505-01DF-4F37-8F55-E0F9A8C49EBB}"/>
              </a:ext>
            </a:extLst>
          </p:cNvPr>
          <p:cNvSpPr/>
          <p:nvPr/>
        </p:nvSpPr>
        <p:spPr>
          <a:xfrm>
            <a:off x="6325470" y="1286895"/>
            <a:ext cx="2684738" cy="205411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1C43FAD-9950-4FBA-BA2E-6B8E59F802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32" b="12488"/>
          <a:stretch/>
        </p:blipFill>
        <p:spPr>
          <a:xfrm>
            <a:off x="327934" y="1376887"/>
            <a:ext cx="2872747" cy="186821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FD1A75A-E331-4F26-8B7F-15F61084E11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1" b="11432"/>
          <a:stretch/>
        </p:blipFill>
        <p:spPr>
          <a:xfrm>
            <a:off x="3477714" y="1366731"/>
            <a:ext cx="2720838" cy="1865088"/>
          </a:xfrm>
          <a:prstGeom prst="rect">
            <a:avLst/>
          </a:prstGeom>
        </p:spPr>
      </p:pic>
      <p:sp>
        <p:nvSpPr>
          <p:cNvPr id="23" name="오른쪽 화살표 8">
            <a:extLst>
              <a:ext uri="{FF2B5EF4-FFF2-40B4-BE49-F238E27FC236}">
                <a16:creationId xmlns:a16="http://schemas.microsoft.com/office/drawing/2014/main" id="{9BF684DA-EA2D-401C-ACE5-2F5729EB23C9}"/>
              </a:ext>
            </a:extLst>
          </p:cNvPr>
          <p:cNvSpPr/>
          <p:nvPr/>
        </p:nvSpPr>
        <p:spPr>
          <a:xfrm>
            <a:off x="2899160" y="2205262"/>
            <a:ext cx="728966" cy="208341"/>
          </a:xfrm>
          <a:prstGeom prst="rightArrow">
            <a:avLst>
              <a:gd name="adj1" fmla="val 50000"/>
              <a:gd name="adj2" fmla="val 10630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6138E7-956F-4D2D-AFDD-488346DF1E59}"/>
              </a:ext>
            </a:extLst>
          </p:cNvPr>
          <p:cNvSpPr/>
          <p:nvPr/>
        </p:nvSpPr>
        <p:spPr>
          <a:xfrm>
            <a:off x="2955743" y="204115"/>
            <a:ext cx="3764780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몬스터 정화 방법     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31D872-AF93-4D71-BEAA-235146DBCD06}"/>
              </a:ext>
            </a:extLst>
          </p:cNvPr>
          <p:cNvSpPr txBox="1"/>
          <p:nvPr/>
        </p:nvSpPr>
        <p:spPr>
          <a:xfrm>
            <a:off x="2463226" y="3246997"/>
            <a:ext cx="737455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공격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DF3B91-6455-45B4-88B3-86320B898EED}"/>
              </a:ext>
            </a:extLst>
          </p:cNvPr>
          <p:cNvSpPr txBox="1"/>
          <p:nvPr/>
        </p:nvSpPr>
        <p:spPr>
          <a:xfrm>
            <a:off x="5436362" y="3215400"/>
            <a:ext cx="762190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정화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33C48F-6D35-4422-BA6D-C47E9CE357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49" t="15234"/>
          <a:stretch/>
        </p:blipFill>
        <p:spPr>
          <a:xfrm>
            <a:off x="6396912" y="1385064"/>
            <a:ext cx="2541853" cy="1857778"/>
          </a:xfrm>
          <a:prstGeom prst="rect">
            <a:avLst/>
          </a:prstGeom>
        </p:spPr>
      </p:pic>
      <p:sp>
        <p:nvSpPr>
          <p:cNvPr id="28" name="오른쪽 화살표 8">
            <a:extLst>
              <a:ext uri="{FF2B5EF4-FFF2-40B4-BE49-F238E27FC236}">
                <a16:creationId xmlns:a16="http://schemas.microsoft.com/office/drawing/2014/main" id="{51B81948-617B-495A-B30C-8D6342CB4D6A}"/>
              </a:ext>
            </a:extLst>
          </p:cNvPr>
          <p:cNvSpPr/>
          <p:nvPr/>
        </p:nvSpPr>
        <p:spPr>
          <a:xfrm>
            <a:off x="5988785" y="2201605"/>
            <a:ext cx="728966" cy="208341"/>
          </a:xfrm>
          <a:prstGeom prst="rightArrow">
            <a:avLst>
              <a:gd name="adj1" fmla="val 50000"/>
              <a:gd name="adj2" fmla="val 10630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70E7BE-0AD0-4401-A975-713742624872}"/>
              </a:ext>
            </a:extLst>
          </p:cNvPr>
          <p:cNvSpPr txBox="1"/>
          <p:nvPr/>
        </p:nvSpPr>
        <p:spPr>
          <a:xfrm>
            <a:off x="7934963" y="3246997"/>
            <a:ext cx="1039524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정화 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164EE7D-2DD2-458F-A6AA-321454A6B317}"/>
              </a:ext>
            </a:extLst>
          </p:cNvPr>
          <p:cNvSpPr/>
          <p:nvPr/>
        </p:nvSpPr>
        <p:spPr>
          <a:xfrm>
            <a:off x="299109" y="3723163"/>
            <a:ext cx="5293975" cy="223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srgbClr val="FFFF00"/>
                </a:solidFill>
                <a:latin typeface="+mj-ea"/>
                <a:ea typeface="+mj-ea"/>
              </a:rPr>
              <a:t>정화 </a:t>
            </a:r>
            <a:endParaRPr lang="en-US" altLang="ko-KR" sz="3200" b="1">
              <a:solidFill>
                <a:srgbClr val="FFFF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체력이 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</a:rPr>
              <a:t>0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이 되어 기절한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몬스터를 </a:t>
            </a:r>
            <a:endParaRPr lang="en-US" altLang="ko-KR" sz="200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원래 모습으로 되돌려 줌</a:t>
            </a:r>
            <a:endParaRPr lang="en-US" altLang="ko-KR" sz="200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  <a:latin typeface="+mj-ea"/>
                <a:ea typeface="+mj-ea"/>
              </a:rPr>
              <a:t>보상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  <a:sym typeface="Wingdings" panose="05000000000000000000" pitchFamily="2" charset="2"/>
              </a:rPr>
              <a:t>정화 시 정해진 확률로 보상을 준다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  <a:sym typeface="Wingdings" panose="05000000000000000000" pitchFamily="2" charset="2"/>
              </a:rPr>
              <a:t>.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en-US" altLang="ko-KR" sz="20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646040" y="1510883"/>
            <a:ext cx="288032" cy="15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67544" y="1510883"/>
            <a:ext cx="432048" cy="15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A4DEEA4C-B1C9-4280-9BBC-2C20733B0275}"/>
              </a:ext>
            </a:extLst>
          </p:cNvPr>
          <p:cNvGraphicFramePr>
            <a:graphicFrameLocks noGrp="1"/>
          </p:cNvGraphicFramePr>
          <p:nvPr/>
        </p:nvGraphicFramePr>
        <p:xfrm>
          <a:off x="5770412" y="4594119"/>
          <a:ext cx="3168353" cy="13138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2684">
                  <a:extLst>
                    <a:ext uri="{9D8B030D-6E8A-4147-A177-3AD203B41FA5}">
                      <a16:colId xmlns:a16="http://schemas.microsoft.com/office/drawing/2014/main" val="1120036393"/>
                    </a:ext>
                  </a:extLst>
                </a:gridCol>
                <a:gridCol w="2055669">
                  <a:extLst>
                    <a:ext uri="{9D8B030D-6E8A-4147-A177-3AD203B41FA5}">
                      <a16:colId xmlns:a16="http://schemas.microsoft.com/office/drawing/2014/main" val="1165715728"/>
                    </a:ext>
                  </a:extLst>
                </a:gridCol>
              </a:tblGrid>
              <a:tr h="3964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>
                          <a:solidFill>
                            <a:schemeClr val="bg1"/>
                          </a:solidFill>
                        </a:rPr>
                        <a:t>확률</a:t>
                      </a:r>
                      <a:r>
                        <a:rPr lang="en-US" altLang="ko-KR" sz="1800" b="1">
                          <a:solidFill>
                            <a:schemeClr val="bg1"/>
                          </a:solidFill>
                        </a:rPr>
                        <a:t>(%)</a:t>
                      </a:r>
                      <a:endParaRPr lang="ko-KR" altLang="en-US" sz="18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2A1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>
                          <a:solidFill>
                            <a:schemeClr val="bg1"/>
                          </a:solidFill>
                        </a:rPr>
                        <a:t>보상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2A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227077"/>
                  </a:ext>
                </a:extLst>
              </a:tr>
              <a:tr h="485310"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30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지도 조각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297304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70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아이템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2360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082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6138E7-956F-4D2D-AFDD-488346DF1E59}"/>
              </a:ext>
            </a:extLst>
          </p:cNvPr>
          <p:cNvSpPr/>
          <p:nvPr/>
        </p:nvSpPr>
        <p:spPr>
          <a:xfrm>
            <a:off x="2831953" y="206233"/>
            <a:ext cx="5720713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전투시스템 및 정화 시스템 세부사항     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DDA471C-210B-4969-9229-CAD714D05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317916"/>
              </p:ext>
            </p:extLst>
          </p:nvPr>
        </p:nvGraphicFramePr>
        <p:xfrm>
          <a:off x="251520" y="1268760"/>
          <a:ext cx="8568952" cy="5363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973120391"/>
                    </a:ext>
                  </a:extLst>
                </a:gridCol>
                <a:gridCol w="2748098">
                  <a:extLst>
                    <a:ext uri="{9D8B030D-6E8A-4147-A177-3AD203B41FA5}">
                      <a16:colId xmlns:a16="http://schemas.microsoft.com/office/drawing/2014/main" val="859566860"/>
                    </a:ext>
                  </a:extLst>
                </a:gridCol>
                <a:gridCol w="1140334">
                  <a:extLst>
                    <a:ext uri="{9D8B030D-6E8A-4147-A177-3AD203B41FA5}">
                      <a16:colId xmlns:a16="http://schemas.microsoft.com/office/drawing/2014/main" val="4153292932"/>
                    </a:ext>
                  </a:extLst>
                </a:gridCol>
                <a:gridCol w="4104456">
                  <a:extLst>
                    <a:ext uri="{9D8B030D-6E8A-4147-A177-3AD203B41FA5}">
                      <a16:colId xmlns:a16="http://schemas.microsoft.com/office/drawing/2014/main" val="556271946"/>
                    </a:ext>
                  </a:extLst>
                </a:gridCol>
              </a:tblGrid>
              <a:tr h="5230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>
                          <a:solidFill>
                            <a:srgbClr val="00B0F0"/>
                          </a:solidFill>
                        </a:rPr>
                        <a:t>방식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>
                          <a:solidFill>
                            <a:srgbClr val="00B0F0"/>
                          </a:solidFill>
                        </a:rPr>
                        <a:t>공격력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>
                          <a:solidFill>
                            <a:srgbClr val="00B0F0"/>
                          </a:solidFill>
                        </a:rPr>
                        <a:t>특징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4534781"/>
                  </a:ext>
                </a:extLst>
              </a:tr>
              <a:tr h="23311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>
                          <a:solidFill>
                            <a:schemeClr val="bg1"/>
                          </a:solidFill>
                        </a:rPr>
                        <a:t>     공  격</a:t>
                      </a:r>
                    </a:p>
                  </a:txBody>
                  <a:tcPr vert="eaVert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-50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~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-80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근거리 공격</a:t>
                      </a: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타락한 몬스터의 체력이 </a:t>
                      </a:r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20%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이하로 떨어뜨려 기절 시키는 것이 목표</a:t>
                      </a: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8690403"/>
                  </a:ext>
                </a:extLst>
              </a:tr>
              <a:tr h="23311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>
                          <a:solidFill>
                            <a:schemeClr val="bg1"/>
                          </a:solidFill>
                        </a:rPr>
                        <a:t>      정  화</a:t>
                      </a:r>
                    </a:p>
                  </a:txBody>
                  <a:tcPr vert="eaVert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+5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~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800" b="1">
                          <a:solidFill>
                            <a:schemeClr val="bg1"/>
                          </a:solidFill>
                        </a:rPr>
                        <a:t>+10</a:t>
                      </a:r>
                    </a:p>
                    <a:p>
                      <a:pPr algn="ctr" latinLnBrk="1"/>
                      <a:r>
                        <a:rPr lang="en-US" altLang="ko-KR"/>
                        <a:t> </a:t>
                      </a:r>
                      <a:endParaRPr lang="ko-KR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근거리 정화</a:t>
                      </a: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체력이 </a:t>
                      </a: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20%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이하가 되어 기절한</a:t>
                      </a: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몬스터를 정화 시켜 원래 모습으로 되돌려 줄수 있는 방식</a:t>
                      </a:r>
                      <a:endParaRPr lang="en-US" altLang="ko-KR" sz="1800" kern="1200">
                        <a:solidFill>
                          <a:schemeClr val="bg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정화 시 정해진 확률로 보상을 준다</a:t>
                      </a:r>
                      <a:endParaRPr lang="ko-KR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4584953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3107E10-F933-4802-B706-E5284C36DD2C}"/>
              </a:ext>
            </a:extLst>
          </p:cNvPr>
          <p:cNvGrpSpPr/>
          <p:nvPr/>
        </p:nvGrpSpPr>
        <p:grpSpPr>
          <a:xfrm>
            <a:off x="971600" y="2348880"/>
            <a:ext cx="2520280" cy="3960440"/>
            <a:chOff x="1115616" y="2060848"/>
            <a:chExt cx="2630411" cy="4136424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D5EC26A-7B99-4124-8D49-D3BC55D1BD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232" b="12488"/>
            <a:stretch/>
          </p:blipFill>
          <p:spPr>
            <a:xfrm>
              <a:off x="1115616" y="2060848"/>
              <a:ext cx="2630411" cy="171062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90BDA07-0CC6-4493-96D0-FC02CEE68C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61" b="11432"/>
            <a:stretch/>
          </p:blipFill>
          <p:spPr>
            <a:xfrm>
              <a:off x="1115616" y="4396620"/>
              <a:ext cx="2626838" cy="18006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8832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11" name="더하기 기호 10">
            <a:extLst>
              <a:ext uri="{FF2B5EF4-FFF2-40B4-BE49-F238E27FC236}">
                <a16:creationId xmlns:a16="http://schemas.microsoft.com/office/drawing/2014/main" id="{225EA6A4-B324-453F-A8FD-225187984854}"/>
              </a:ext>
            </a:extLst>
          </p:cNvPr>
          <p:cNvSpPr/>
          <p:nvPr/>
        </p:nvSpPr>
        <p:spPr>
          <a:xfrm>
            <a:off x="976192" y="2616807"/>
            <a:ext cx="1052623" cy="1029326"/>
          </a:xfrm>
          <a:prstGeom prst="mathPlu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04A1E9-CE08-4EFD-8F9C-FA985F44B193}"/>
              </a:ext>
            </a:extLst>
          </p:cNvPr>
          <p:cNvSpPr txBox="1"/>
          <p:nvPr/>
        </p:nvSpPr>
        <p:spPr>
          <a:xfrm>
            <a:off x="835560" y="3953433"/>
            <a:ext cx="1572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체력 회복 키트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67854E-48A8-4BA2-BB53-2A4C4C435E9F}"/>
              </a:ext>
            </a:extLst>
          </p:cNvPr>
          <p:cNvSpPr txBox="1"/>
          <p:nvPr/>
        </p:nvSpPr>
        <p:spPr>
          <a:xfrm>
            <a:off x="2920012" y="3943837"/>
            <a:ext cx="1307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err="1">
                <a:solidFill>
                  <a:schemeClr val="bg1"/>
                </a:solidFill>
              </a:rPr>
              <a:t>그린존</a:t>
            </a:r>
            <a:r>
              <a:rPr lang="ko-KR" altLang="en-US" sz="1600" b="1">
                <a:solidFill>
                  <a:schemeClr val="bg1"/>
                </a:solidFill>
              </a:rPr>
              <a:t> 알약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2E0A56-589C-4FCB-A7D3-E73AD1615726}"/>
              </a:ext>
            </a:extLst>
          </p:cNvPr>
          <p:cNvSpPr txBox="1"/>
          <p:nvPr/>
        </p:nvSpPr>
        <p:spPr>
          <a:xfrm>
            <a:off x="625068" y="4793296"/>
            <a:ext cx="1904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</a:rPr>
              <a:t>체력이 </a:t>
            </a:r>
            <a:r>
              <a:rPr lang="en-US" altLang="ko-KR" sz="1600">
                <a:solidFill>
                  <a:schemeClr val="bg1"/>
                </a:solidFill>
              </a:rPr>
              <a:t>50 </a:t>
            </a:r>
            <a:r>
              <a:rPr lang="ko-KR" altLang="en-US" sz="1600">
                <a:solidFill>
                  <a:schemeClr val="bg1"/>
                </a:solidFill>
              </a:rPr>
              <a:t>회복됨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8537E1-E5C6-45B2-A210-35687B91A534}"/>
              </a:ext>
            </a:extLst>
          </p:cNvPr>
          <p:cNvSpPr txBox="1"/>
          <p:nvPr/>
        </p:nvSpPr>
        <p:spPr>
          <a:xfrm>
            <a:off x="2497194" y="4670185"/>
            <a:ext cx="2081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</a:rPr>
              <a:t>플레이어 중심으로 일회성 </a:t>
            </a:r>
            <a:r>
              <a:rPr lang="ko-KR" altLang="en-US" sz="1600" err="1">
                <a:solidFill>
                  <a:schemeClr val="bg1"/>
                </a:solidFill>
              </a:rPr>
              <a:t>그린존</a:t>
            </a:r>
            <a:r>
              <a:rPr lang="ko-KR" altLang="en-US" sz="1600">
                <a:solidFill>
                  <a:schemeClr val="bg1"/>
                </a:solidFill>
              </a:rPr>
              <a:t> 생성</a:t>
            </a:r>
          </a:p>
        </p:txBody>
      </p:sp>
      <p:pic>
        <p:nvPicPr>
          <p:cNvPr id="30" name="그림 29" descr="빨간색이(가) 표시된 사진&#10;&#10;자동 생성된 설명">
            <a:extLst>
              <a:ext uri="{FF2B5EF4-FFF2-40B4-BE49-F238E27FC236}">
                <a16:creationId xmlns:a16="http://schemas.microsoft.com/office/drawing/2014/main" id="{2F58AFEE-F222-494E-AAD3-BCFE1B2768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7" t="50753" r="7948" b="16864"/>
          <a:stretch/>
        </p:blipFill>
        <p:spPr>
          <a:xfrm>
            <a:off x="2892427" y="2787818"/>
            <a:ext cx="1334920" cy="905063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522201" y="2253994"/>
            <a:ext cx="8270813" cy="3194608"/>
            <a:chOff x="2082999" y="2171733"/>
            <a:chExt cx="6811496" cy="299580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B7D2617-6EDD-4E67-8A95-6A91F6CCF8F0}"/>
                </a:ext>
              </a:extLst>
            </p:cNvPr>
            <p:cNvSpPr/>
            <p:nvPr/>
          </p:nvSpPr>
          <p:spPr>
            <a:xfrm>
              <a:off x="2082999" y="2171733"/>
              <a:ext cx="6811496" cy="2956927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2082999" y="2171733"/>
              <a:ext cx="6811496" cy="2995804"/>
              <a:chOff x="2082999" y="2171733"/>
              <a:chExt cx="6811496" cy="2995804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36CF54FE-91B4-43E3-B316-18F12DD24E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82999" y="4272716"/>
                <a:ext cx="6811496" cy="12106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85F387C6-06EA-49C1-B33A-5B6A2BC869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97671" y="2171733"/>
                <a:ext cx="31142" cy="292634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699139A2-2CEC-4661-AD22-5DD8DA8675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3507" y="2171733"/>
                <a:ext cx="3148" cy="2925911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1250D8C5-01FB-424C-8BDE-4205C30F8D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95172" y="2171733"/>
                <a:ext cx="0" cy="2995804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44037C7E-85A8-4E4A-9972-273D48E552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995" y="2559289"/>
            <a:ext cx="1095248" cy="109524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DBAEA75-681B-42E3-94EA-A9715D75334D}"/>
              </a:ext>
            </a:extLst>
          </p:cNvPr>
          <p:cNvSpPr txBox="1"/>
          <p:nvPr/>
        </p:nvSpPr>
        <p:spPr>
          <a:xfrm>
            <a:off x="5210364" y="3961935"/>
            <a:ext cx="1307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손전등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B5486E-216B-4641-9C01-A66E54BC7F80}"/>
              </a:ext>
            </a:extLst>
          </p:cNvPr>
          <p:cNvSpPr txBox="1"/>
          <p:nvPr/>
        </p:nvSpPr>
        <p:spPr>
          <a:xfrm>
            <a:off x="4640415" y="4683682"/>
            <a:ext cx="1889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</a:rPr>
              <a:t>어두운 밤</a:t>
            </a:r>
            <a:r>
              <a:rPr lang="en-US" altLang="ko-KR" sz="1600">
                <a:solidFill>
                  <a:schemeClr val="bg1"/>
                </a:solidFill>
              </a:rPr>
              <a:t>, </a:t>
            </a:r>
            <a:r>
              <a:rPr lang="ko-KR" altLang="en-US" sz="1600">
                <a:solidFill>
                  <a:schemeClr val="bg1"/>
                </a:solidFill>
              </a:rPr>
              <a:t>어두운 공간 사용가능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8A1C1E-BE13-40AD-A195-A082EFB7AB7C}"/>
              </a:ext>
            </a:extLst>
          </p:cNvPr>
          <p:cNvSpPr txBox="1"/>
          <p:nvPr/>
        </p:nvSpPr>
        <p:spPr>
          <a:xfrm>
            <a:off x="604235" y="1325298"/>
            <a:ext cx="44741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</a:rPr>
              <a:t>몬스터를 정화할 시</a:t>
            </a:r>
            <a:r>
              <a:rPr lang="en-US" altLang="ko-KR">
                <a:solidFill>
                  <a:schemeClr val="bg1"/>
                </a:solidFill>
              </a:rPr>
              <a:t> </a:t>
            </a:r>
            <a:r>
              <a:rPr lang="ko-KR" altLang="en-US">
                <a:solidFill>
                  <a:schemeClr val="bg1"/>
                </a:solidFill>
              </a:rPr>
              <a:t>획득 아이템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BAEA75-681B-42E3-94EA-A9715D75334D}"/>
              </a:ext>
            </a:extLst>
          </p:cNvPr>
          <p:cNvSpPr txBox="1"/>
          <p:nvPr/>
        </p:nvSpPr>
        <p:spPr>
          <a:xfrm>
            <a:off x="7186367" y="3943837"/>
            <a:ext cx="1307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지도 조각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938" y="2525524"/>
            <a:ext cx="1711572" cy="118506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8B5486E-216B-4641-9C01-A66E54BC7F80}"/>
              </a:ext>
            </a:extLst>
          </p:cNvPr>
          <p:cNvSpPr txBox="1"/>
          <p:nvPr/>
        </p:nvSpPr>
        <p:spPr>
          <a:xfrm>
            <a:off x="6790838" y="4683682"/>
            <a:ext cx="1889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err="1">
                <a:solidFill>
                  <a:schemeClr val="bg1"/>
                </a:solidFill>
              </a:rPr>
              <a:t>미니맵을</a:t>
            </a:r>
            <a:r>
              <a:rPr lang="ko-KR" altLang="en-US" sz="1600">
                <a:solidFill>
                  <a:schemeClr val="bg1"/>
                </a:solidFill>
              </a:rPr>
              <a:t> 밝힐 수 있음</a:t>
            </a:r>
          </a:p>
        </p:txBody>
      </p:sp>
    </p:spTree>
    <p:extLst>
      <p:ext uri="{BB962C8B-B14F-4D97-AF65-F5344CB8AC3E}">
        <p14:creationId xmlns:p14="http://schemas.microsoft.com/office/powerpoint/2010/main" val="3535516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241744" y="-34906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DAD9DE-E20A-43FC-889F-D3B1C75A1A9A}"/>
              </a:ext>
            </a:extLst>
          </p:cNvPr>
          <p:cNvSpPr/>
          <p:nvPr/>
        </p:nvSpPr>
        <p:spPr>
          <a:xfrm>
            <a:off x="2831953" y="206233"/>
            <a:ext cx="5720713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UI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C5FF07-3DAF-437F-9290-E15A3D64A656}"/>
              </a:ext>
            </a:extLst>
          </p:cNvPr>
          <p:cNvGrpSpPr/>
          <p:nvPr/>
        </p:nvGrpSpPr>
        <p:grpSpPr>
          <a:xfrm>
            <a:off x="1403648" y="1844824"/>
            <a:ext cx="6156684" cy="4032448"/>
            <a:chOff x="1007604" y="1196752"/>
            <a:chExt cx="6984776" cy="473243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83FD686-A83C-4570-9B28-8A99AB5CA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604" y="1196752"/>
              <a:ext cx="6984776" cy="4732430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D260C92-89B6-493A-8C28-A558795C0ACA}"/>
                </a:ext>
              </a:extLst>
            </p:cNvPr>
            <p:cNvSpPr/>
            <p:nvPr/>
          </p:nvSpPr>
          <p:spPr>
            <a:xfrm>
              <a:off x="1250588" y="1398266"/>
              <a:ext cx="1898930" cy="20833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더하기 기호 10">
              <a:extLst>
                <a:ext uri="{FF2B5EF4-FFF2-40B4-BE49-F238E27FC236}">
                  <a16:creationId xmlns:a16="http://schemas.microsoft.com/office/drawing/2014/main" id="{225EA6A4-B324-453F-A8FD-225187984854}"/>
                </a:ext>
              </a:extLst>
            </p:cNvPr>
            <p:cNvSpPr/>
            <p:nvPr/>
          </p:nvSpPr>
          <p:spPr>
            <a:xfrm>
              <a:off x="7254902" y="2297765"/>
              <a:ext cx="614898" cy="655516"/>
            </a:xfrm>
            <a:prstGeom prst="mathPlu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pic>
          <p:nvPicPr>
            <p:cNvPr id="30" name="그림 29" descr="빨간색이(가) 표시된 사진&#10;&#10;자동 생성된 설명">
              <a:extLst>
                <a:ext uri="{FF2B5EF4-FFF2-40B4-BE49-F238E27FC236}">
                  <a16:creationId xmlns:a16="http://schemas.microsoft.com/office/drawing/2014/main" id="{2F58AFEE-F222-494E-AAD3-BCFE1B2768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87" t="50753" r="7948" b="16864"/>
            <a:stretch/>
          </p:blipFill>
          <p:spPr>
            <a:xfrm>
              <a:off x="7164288" y="3098501"/>
              <a:ext cx="705512" cy="47833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4037C7E-85A8-4E4A-9972-273D48E55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5393" y="3722051"/>
              <a:ext cx="493793" cy="493793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9603AC7-9FE2-4239-99AA-D38F55541010}"/>
                </a:ext>
              </a:extLst>
            </p:cNvPr>
            <p:cNvSpPr/>
            <p:nvPr/>
          </p:nvSpPr>
          <p:spPr>
            <a:xfrm>
              <a:off x="1250588" y="1398265"/>
              <a:ext cx="1163176" cy="20833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570591C-03E8-4662-B1C2-68A8FF95B6C9}"/>
                </a:ext>
              </a:extLst>
            </p:cNvPr>
            <p:cNvSpPr txBox="1"/>
            <p:nvPr/>
          </p:nvSpPr>
          <p:spPr>
            <a:xfrm>
              <a:off x="7581820" y="2625523"/>
              <a:ext cx="295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solidFill>
                    <a:srgbClr val="FFFF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sz="20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7C689E-5651-4D66-AEEF-46BFA191D5B5}"/>
                </a:ext>
              </a:extLst>
            </p:cNvPr>
            <p:cNvSpPr txBox="1"/>
            <p:nvPr/>
          </p:nvSpPr>
          <p:spPr>
            <a:xfrm>
              <a:off x="7590138" y="3921862"/>
              <a:ext cx="295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solidFill>
                    <a:srgbClr val="FFFF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endParaRPr lang="ko-KR" altLang="en-US" sz="20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10463D5-AD1C-4031-9EEA-261F19211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096" y="4581128"/>
              <a:ext cx="1338671" cy="125135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E2BAA5-9F3E-4DAE-8F98-454D4F17CF69}"/>
                </a:ext>
              </a:extLst>
            </p:cNvPr>
            <p:cNvSpPr txBox="1"/>
            <p:nvPr/>
          </p:nvSpPr>
          <p:spPr>
            <a:xfrm>
              <a:off x="1250588" y="1582711"/>
              <a:ext cx="12420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>
                  <a:ln w="19050">
                    <a:solidFill>
                      <a:schemeClr val="bg1"/>
                    </a:solidFill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30</a:t>
              </a:r>
              <a:endParaRPr lang="ko-KR" altLang="en-US" sz="3200" b="1">
                <a:ln w="19050">
                  <a:solidFill>
                    <a:schemeClr val="bg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DCCFDDA-FA2F-4474-BA3C-849C27E147AA}"/>
              </a:ext>
            </a:extLst>
          </p:cNvPr>
          <p:cNvCxnSpPr>
            <a:stCxn id="6" idx="1"/>
          </p:cNvCxnSpPr>
          <p:nvPr/>
        </p:nvCxnSpPr>
        <p:spPr>
          <a:xfrm flipH="1">
            <a:off x="1092384" y="2422835"/>
            <a:ext cx="5254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3CB7053-A644-4BA3-8F43-01CD0AAA3D2E}"/>
              </a:ext>
            </a:extLst>
          </p:cNvPr>
          <p:cNvSpPr txBox="1"/>
          <p:nvPr/>
        </p:nvSpPr>
        <p:spPr>
          <a:xfrm>
            <a:off x="111505" y="2099669"/>
            <a:ext cx="1077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방사능 수치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F573ACE-B8BA-41BB-8476-D726EF4793A1}"/>
              </a:ext>
            </a:extLst>
          </p:cNvPr>
          <p:cNvCxnSpPr>
            <a:cxnSpLocks/>
          </p:cNvCxnSpPr>
          <p:nvPr/>
        </p:nvCxnSpPr>
        <p:spPr>
          <a:xfrm flipV="1">
            <a:off x="2454724" y="1700808"/>
            <a:ext cx="0" cy="3063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38524B9-7ED1-4BC4-A156-B8A8EE033346}"/>
              </a:ext>
            </a:extLst>
          </p:cNvPr>
          <p:cNvSpPr txBox="1"/>
          <p:nvPr/>
        </p:nvSpPr>
        <p:spPr>
          <a:xfrm>
            <a:off x="1498471" y="1350922"/>
            <a:ext cx="191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Player HP</a:t>
            </a:r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33089C0-A627-4E4E-89FE-CD86B40C6511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2058665" y="5807385"/>
            <a:ext cx="0" cy="2532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4BD66EC-BACC-428A-A4FB-6D411160AFF5}"/>
              </a:ext>
            </a:extLst>
          </p:cNvPr>
          <p:cNvSpPr txBox="1"/>
          <p:nvPr/>
        </p:nvSpPr>
        <p:spPr>
          <a:xfrm>
            <a:off x="1520120" y="6060663"/>
            <a:ext cx="1077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미니맵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DD8C944-4B25-4A2A-8471-582F553E3B3E}"/>
              </a:ext>
            </a:extLst>
          </p:cNvPr>
          <p:cNvCxnSpPr>
            <a:cxnSpLocks/>
          </p:cNvCxnSpPr>
          <p:nvPr/>
        </p:nvCxnSpPr>
        <p:spPr>
          <a:xfrm>
            <a:off x="7560332" y="3078920"/>
            <a:ext cx="4305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97EA644-4158-48ED-A1C5-906E85E5F5A0}"/>
              </a:ext>
            </a:extLst>
          </p:cNvPr>
          <p:cNvSpPr txBox="1"/>
          <p:nvPr/>
        </p:nvSpPr>
        <p:spPr>
          <a:xfrm>
            <a:off x="7990889" y="2756861"/>
            <a:ext cx="1077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보유</a:t>
            </a:r>
            <a:endParaRPr lang="en-US" altLang="ko-KR">
              <a:solidFill>
                <a:schemeClr val="bg1"/>
              </a:solidFill>
            </a:endParaRPr>
          </a:p>
          <a:p>
            <a:pPr algn="ctr"/>
            <a:r>
              <a:rPr lang="ko-KR" altLang="en-US">
                <a:solidFill>
                  <a:schemeClr val="bg1"/>
                </a:solidFill>
              </a:rPr>
              <a:t>아이템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93EF035-B884-4CC4-BBF7-3CF5395C5F0D}"/>
              </a:ext>
            </a:extLst>
          </p:cNvPr>
          <p:cNvCxnSpPr>
            <a:cxnSpLocks/>
          </p:cNvCxnSpPr>
          <p:nvPr/>
        </p:nvCxnSpPr>
        <p:spPr>
          <a:xfrm flipH="1">
            <a:off x="5132567" y="1700808"/>
            <a:ext cx="3921" cy="15189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5C2E5E5-6771-4004-BB21-DA2DE691B0D3}"/>
              </a:ext>
            </a:extLst>
          </p:cNvPr>
          <p:cNvSpPr txBox="1"/>
          <p:nvPr/>
        </p:nvSpPr>
        <p:spPr>
          <a:xfrm>
            <a:off x="4176313" y="1317102"/>
            <a:ext cx="191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Monster HP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7292D06-B4B4-4E21-AA1B-B17B10E7056E}"/>
              </a:ext>
            </a:extLst>
          </p:cNvPr>
          <p:cNvSpPr/>
          <p:nvPr/>
        </p:nvSpPr>
        <p:spPr>
          <a:xfrm>
            <a:off x="4465955" y="3147345"/>
            <a:ext cx="1333222" cy="141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5F9DC7A-92CD-4707-AC73-B8D33F7D3C50}"/>
              </a:ext>
            </a:extLst>
          </p:cNvPr>
          <p:cNvSpPr/>
          <p:nvPr/>
        </p:nvSpPr>
        <p:spPr>
          <a:xfrm>
            <a:off x="4465954" y="3147343"/>
            <a:ext cx="816656" cy="141401"/>
          </a:xfrm>
          <a:prstGeom prst="rect">
            <a:avLst/>
          </a:prstGeom>
          <a:gradFill flip="none" rotWithShape="1">
            <a:gsLst>
              <a:gs pos="44000">
                <a:srgbClr val="941E1D"/>
              </a:gs>
              <a:gs pos="36000">
                <a:srgbClr val="5F2D2B"/>
              </a:gs>
              <a:gs pos="0">
                <a:srgbClr val="293B39"/>
              </a:gs>
              <a:gs pos="100000">
                <a:srgbClr val="FF0000"/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CFA211F-DE98-46D1-AB0A-E90974704FAD}"/>
              </a:ext>
            </a:extLst>
          </p:cNvPr>
          <p:cNvCxnSpPr>
            <a:cxnSpLocks/>
            <a:stCxn id="55" idx="0"/>
            <a:endCxn id="55" idx="2"/>
          </p:cNvCxnSpPr>
          <p:nvPr/>
        </p:nvCxnSpPr>
        <p:spPr>
          <a:xfrm>
            <a:off x="4874282" y="3147343"/>
            <a:ext cx="0" cy="141401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D7A5FBFE-73F8-4E3C-9A85-3855BF1EAC28}"/>
              </a:ext>
            </a:extLst>
          </p:cNvPr>
          <p:cNvSpPr/>
          <p:nvPr/>
        </p:nvSpPr>
        <p:spPr>
          <a:xfrm>
            <a:off x="4176313" y="4581128"/>
            <a:ext cx="1912506" cy="265984"/>
          </a:xfrm>
          <a:prstGeom prst="ellipse">
            <a:avLst/>
          </a:prstGeom>
          <a:solidFill>
            <a:schemeClr val="tx1">
              <a:lumMod val="95000"/>
              <a:lumOff val="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55357262-B9DA-4596-8154-C2DEFFBF2B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174" b="96458" l="3125" r="93015">
                        <a14:foregroundMark x1="13051" y1="46866" x2="3125" y2="37330"/>
                        <a14:foregroundMark x1="69118" y1="87738" x2="70588" y2="96730"/>
                        <a14:foregroundMark x1="88419" y1="26975" x2="91307" y2="41307"/>
                        <a14:foregroundMark x1="92723" y1="43313" x2="92931" y2="30532"/>
                        <a14:foregroundMark x1="92702" y1="44603" x2="92710" y2="44096"/>
                        <a14:foregroundMark x1="91680" y1="26396" x2="90257" y2="27520"/>
                        <a14:foregroundMark x1="74265" y1="8174" x2="80515" y2="12534"/>
                        <a14:backgroundMark x1="92096" y1="46322" x2="92096" y2="48501"/>
                        <a14:backgroundMark x1="92647" y1="47139" x2="94301" y2="48501"/>
                        <a14:backgroundMark x1="92096" y1="45504" x2="92463" y2="44959"/>
                        <a14:backgroundMark x1="93382" y1="46322" x2="90625" y2="45777"/>
                        <a14:backgroundMark x1="92647" y1="26975" x2="95221" y2="24796"/>
                        <a14:backgroundMark x1="93015" y1="25613" x2="91728" y2="23706"/>
                        <a14:backgroundMark x1="93015" y1="23706" x2="93015" y2="23706"/>
                        <a14:backgroundMark x1="93015" y1="24796" x2="90993" y2="247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6313" y="3374913"/>
            <a:ext cx="2153515" cy="145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11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90CE49-F7FD-49D8-82A6-1AAD480FCC22}"/>
              </a:ext>
            </a:extLst>
          </p:cNvPr>
          <p:cNvSpPr txBox="1"/>
          <p:nvPr/>
        </p:nvSpPr>
        <p:spPr>
          <a:xfrm>
            <a:off x="936357" y="1916832"/>
            <a:ext cx="7271285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세계관 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소개 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특징 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플레이 </a:t>
            </a:r>
            <a:r>
              <a:rPr lang="en-US" altLang="ko-KR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게임 방법</a:t>
            </a:r>
            <a:r>
              <a:rPr lang="en-US" altLang="ko-KR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 err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월드맵</a:t>
            </a: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개인 별 준비 현황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기술적 요소</a:t>
            </a:r>
            <a:r>
              <a:rPr lang="en-US" altLang="ko-KR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중점 연구 분야 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205AA0-6A81-40C4-B49A-8C3EDCF8A9B5}"/>
              </a:ext>
            </a:extLst>
          </p:cNvPr>
          <p:cNvSpPr/>
          <p:nvPr/>
        </p:nvSpPr>
        <p:spPr>
          <a:xfrm>
            <a:off x="323528" y="692696"/>
            <a:ext cx="3579875" cy="890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>
                <a:solidFill>
                  <a:schemeClr val="bg1">
                    <a:lumMod val="95000"/>
                  </a:schemeClr>
                </a:solidFill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I N D E X</a:t>
            </a:r>
          </a:p>
        </p:txBody>
      </p:sp>
    </p:spTree>
    <p:extLst>
      <p:ext uri="{BB962C8B-B14F-4D97-AF65-F5344CB8AC3E}">
        <p14:creationId xmlns:p14="http://schemas.microsoft.com/office/powerpoint/2010/main" val="80916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8D2D792-4244-432E-BA31-FF5097F1D9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7" t="2290" r="877" b="1505"/>
          <a:stretch/>
        </p:blipFill>
        <p:spPr>
          <a:xfrm>
            <a:off x="203516" y="1844824"/>
            <a:ext cx="8736968" cy="374441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D4E08A-63C3-4774-8105-40C783E05ED3}"/>
              </a:ext>
            </a:extLst>
          </p:cNvPr>
          <p:cNvSpPr/>
          <p:nvPr/>
        </p:nvSpPr>
        <p:spPr>
          <a:xfrm>
            <a:off x="395536" y="188640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작업 일정 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8246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162549-29D5-4DA8-AF19-5C59BFF84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67" y="1196752"/>
            <a:ext cx="8888065" cy="516327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3D59E4-FBC7-435A-A35D-B92B457AFC06}"/>
              </a:ext>
            </a:extLst>
          </p:cNvPr>
          <p:cNvSpPr/>
          <p:nvPr/>
        </p:nvSpPr>
        <p:spPr>
          <a:xfrm>
            <a:off x="395536" y="188640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작업 일정 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8607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D59E4-FBC7-435A-A35D-B92B457AFC06}"/>
              </a:ext>
            </a:extLst>
          </p:cNvPr>
          <p:cNvSpPr/>
          <p:nvPr/>
        </p:nvSpPr>
        <p:spPr>
          <a:xfrm>
            <a:off x="395536" y="188640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연구목적 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9FFEB6-1F13-46B7-BA08-F02C596968F9}"/>
              </a:ext>
            </a:extLst>
          </p:cNvPr>
          <p:cNvSpPr/>
          <p:nvPr/>
        </p:nvSpPr>
        <p:spPr>
          <a:xfrm>
            <a:off x="219133" y="1682532"/>
            <a:ext cx="2483322" cy="79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GRAPHIC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DB4FDA-B11E-4281-8E2D-6648AE9B3DC4}"/>
              </a:ext>
            </a:extLst>
          </p:cNvPr>
          <p:cNvSpPr/>
          <p:nvPr/>
        </p:nvSpPr>
        <p:spPr>
          <a:xfrm>
            <a:off x="251520" y="3791640"/>
            <a:ext cx="2483322" cy="79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049F20-3112-4473-8845-7AF7DC713AC5}"/>
              </a:ext>
            </a:extLst>
          </p:cNvPr>
          <p:cNvSpPr txBox="1"/>
          <p:nvPr/>
        </p:nvSpPr>
        <p:spPr>
          <a:xfrm>
            <a:off x="251520" y="4692547"/>
            <a:ext cx="91598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800">
                <a:solidFill>
                  <a:schemeClr val="bg1"/>
                </a:solidFill>
              </a:rPr>
              <a:t>3</a:t>
            </a:r>
            <a:r>
              <a:rPr lang="ko-KR" altLang="en-US" sz="2800">
                <a:solidFill>
                  <a:schemeClr val="bg1"/>
                </a:solidFill>
              </a:rPr>
              <a:t>차원 그래픽스 이해와 </a:t>
            </a:r>
            <a:r>
              <a:rPr lang="en-US" altLang="ko-KR" sz="2800">
                <a:solidFill>
                  <a:schemeClr val="bg1"/>
                </a:solidFill>
              </a:rPr>
              <a:t>DirectX12</a:t>
            </a:r>
            <a:r>
              <a:rPr lang="ko-KR" altLang="en-US" sz="2800">
                <a:solidFill>
                  <a:schemeClr val="bg1"/>
                </a:solidFill>
              </a:rPr>
              <a:t>의 </a:t>
            </a:r>
            <a:endParaRPr lang="en-US" altLang="ko-KR" sz="2800">
              <a:solidFill>
                <a:schemeClr val="bg1"/>
              </a:solidFill>
            </a:endParaRPr>
          </a:p>
          <a:p>
            <a:r>
              <a:rPr lang="ko-KR" altLang="en-US" sz="2800">
                <a:solidFill>
                  <a:schemeClr val="bg1"/>
                </a:solidFill>
              </a:rPr>
              <a:t>파이프라인을 이해를 바탕으로 사실적인 </a:t>
            </a:r>
            <a:r>
              <a:rPr lang="en-US" altLang="ko-KR" sz="2800">
                <a:solidFill>
                  <a:schemeClr val="bg1"/>
                </a:solidFill>
              </a:rPr>
              <a:t>3D</a:t>
            </a:r>
            <a:r>
              <a:rPr lang="ko-KR" altLang="en-US" sz="2800">
                <a:solidFill>
                  <a:schemeClr val="bg1"/>
                </a:solidFill>
              </a:rPr>
              <a:t>게임 제작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4498BE-93A3-4A57-A34E-822F93C8AEE6}"/>
              </a:ext>
            </a:extLst>
          </p:cNvPr>
          <p:cNvSpPr/>
          <p:nvPr/>
        </p:nvSpPr>
        <p:spPr>
          <a:xfrm>
            <a:off x="219133" y="2471360"/>
            <a:ext cx="84771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</a:rPr>
              <a:t>- World Creator</a:t>
            </a:r>
            <a:r>
              <a:rPr lang="ko-KR" altLang="en-US" sz="2800">
                <a:solidFill>
                  <a:schemeClr val="bg1"/>
                </a:solidFill>
              </a:rPr>
              <a:t>를 이용한 사실적인 지형 제작 연구</a:t>
            </a:r>
          </a:p>
          <a:p>
            <a:r>
              <a:rPr lang="en-US" altLang="ko-KR" sz="2800">
                <a:solidFill>
                  <a:schemeClr val="bg1"/>
                </a:solidFill>
              </a:rPr>
              <a:t>- </a:t>
            </a:r>
            <a:r>
              <a:rPr lang="ko-KR" altLang="en-US" sz="2800">
                <a:solidFill>
                  <a:schemeClr val="bg1"/>
                </a:solidFill>
              </a:rPr>
              <a:t>PBR 렌더링으로 사실적인 모델링 구현</a:t>
            </a:r>
          </a:p>
          <a:p>
            <a:r>
              <a:rPr lang="en-US" altLang="ko-KR" sz="2800">
                <a:solidFill>
                  <a:schemeClr val="bg1"/>
                </a:solidFill>
              </a:rPr>
              <a:t>- </a:t>
            </a:r>
            <a:r>
              <a:rPr lang="ko-KR" altLang="en-US" sz="2800">
                <a:solidFill>
                  <a:schemeClr val="bg1"/>
                </a:solidFill>
              </a:rPr>
              <a:t>Ornatrix를 이용한 섬세한 털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BB7406-7448-44CB-993A-B469F31525F5}"/>
              </a:ext>
            </a:extLst>
          </p:cNvPr>
          <p:cNvSpPr/>
          <p:nvPr/>
        </p:nvSpPr>
        <p:spPr>
          <a:xfrm>
            <a:off x="219133" y="1280346"/>
            <a:ext cx="8249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- Git</a:t>
            </a:r>
            <a:r>
              <a:rPr lang="ko-KR" altLang="en-US" sz="2400">
                <a:solidFill>
                  <a:schemeClr val="bg1"/>
                </a:solidFill>
              </a:rPr>
              <a:t>을 활용하여 협업능력을 향상</a:t>
            </a:r>
          </a:p>
        </p:txBody>
      </p:sp>
    </p:spTree>
    <p:extLst>
      <p:ext uri="{BB962C8B-B14F-4D97-AF65-F5344CB8AC3E}">
        <p14:creationId xmlns:p14="http://schemas.microsoft.com/office/powerpoint/2010/main" val="3438239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D59E4-FBC7-435A-A35D-B92B457AFC06}"/>
              </a:ext>
            </a:extLst>
          </p:cNvPr>
          <p:cNvSpPr/>
          <p:nvPr/>
        </p:nvSpPr>
        <p:spPr>
          <a:xfrm>
            <a:off x="395536" y="188640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타 게임과의 차별성 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CDE8F3-3068-4BA5-997F-DC3AFF80CDF0}"/>
              </a:ext>
            </a:extLst>
          </p:cNvPr>
          <p:cNvSpPr txBox="1"/>
          <p:nvPr/>
        </p:nvSpPr>
        <p:spPr>
          <a:xfrm>
            <a:off x="683568" y="1916832"/>
            <a:ext cx="813690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</a:rPr>
              <a:t>그래픽</a:t>
            </a:r>
            <a:r>
              <a:rPr lang="ko-KR" altLang="en-US" sz="3200">
                <a:solidFill>
                  <a:schemeClr val="bg1"/>
                </a:solidFill>
              </a:rPr>
              <a:t> </a:t>
            </a:r>
            <a:r>
              <a:rPr lang="en-US" altLang="ko-KR" sz="3200">
                <a:solidFill>
                  <a:schemeClr val="bg1"/>
                </a:solidFill>
              </a:rPr>
              <a:t>: </a:t>
            </a:r>
            <a:r>
              <a:rPr lang="ko-KR" altLang="en-US" sz="3200">
                <a:solidFill>
                  <a:schemeClr val="bg1"/>
                </a:solidFill>
              </a:rPr>
              <a:t>사실적인 동물의 털 묘사 </a:t>
            </a:r>
            <a:endParaRPr lang="en-US" altLang="ko-KR" sz="3200">
              <a:solidFill>
                <a:schemeClr val="bg1"/>
              </a:solidFill>
            </a:endParaRPr>
          </a:p>
          <a:p>
            <a:endParaRPr lang="en-US" altLang="ko-KR" sz="2400">
              <a:solidFill>
                <a:schemeClr val="bg1"/>
              </a:solidFill>
            </a:endParaRPr>
          </a:p>
          <a:p>
            <a:r>
              <a:rPr lang="en-US" altLang="ko-KR" sz="2800">
                <a:solidFill>
                  <a:schemeClr val="bg1"/>
                </a:solidFill>
              </a:rPr>
              <a:t>- </a:t>
            </a:r>
            <a:r>
              <a:rPr lang="ko-KR" altLang="en-US" sz="2800">
                <a:solidFill>
                  <a:schemeClr val="bg1"/>
                </a:solidFill>
              </a:rPr>
              <a:t>살생없이도 액션감을 느낄 수 있다</a:t>
            </a:r>
            <a:r>
              <a:rPr lang="en-US" altLang="ko-KR" sz="2800">
                <a:solidFill>
                  <a:schemeClr val="bg1"/>
                </a:solidFill>
              </a:rPr>
              <a:t>. </a:t>
            </a:r>
          </a:p>
          <a:p>
            <a:endParaRPr lang="en-US" altLang="ko-KR" sz="2800">
              <a:solidFill>
                <a:schemeClr val="bg1"/>
              </a:solidFill>
            </a:endParaRPr>
          </a:p>
          <a:p>
            <a:r>
              <a:rPr lang="en-US" altLang="ko-KR" sz="2800">
                <a:solidFill>
                  <a:schemeClr val="bg1"/>
                </a:solidFill>
              </a:rPr>
              <a:t>- </a:t>
            </a:r>
            <a:r>
              <a:rPr lang="ko-KR" altLang="en-US" sz="2800">
                <a:solidFill>
                  <a:schemeClr val="bg1"/>
                </a:solidFill>
              </a:rPr>
              <a:t>지도를 구하여 이동할 수 있는 맵 반경을 </a:t>
            </a:r>
            <a:endParaRPr lang="en-US" altLang="ko-KR" sz="2800">
              <a:solidFill>
                <a:schemeClr val="bg1"/>
              </a:solidFill>
            </a:endParaRPr>
          </a:p>
          <a:p>
            <a:r>
              <a:rPr lang="ko-KR" altLang="en-US" sz="2800">
                <a:solidFill>
                  <a:schemeClr val="bg1"/>
                </a:solidFill>
              </a:rPr>
              <a:t>넓혀가는 탐험 요소 제공</a:t>
            </a:r>
            <a:endParaRPr lang="en-US" altLang="ko-KR" sz="2800">
              <a:solidFill>
                <a:schemeClr val="bg1"/>
              </a:solidFill>
            </a:endParaRPr>
          </a:p>
          <a:p>
            <a:endParaRPr lang="en-US" altLang="ko-KR" sz="2400">
              <a:solidFill>
                <a:schemeClr val="bg1"/>
              </a:solidFill>
            </a:endParaRPr>
          </a:p>
          <a:p>
            <a:endParaRPr lang="en-US" altLang="ko-KR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031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467544" y="980728"/>
            <a:ext cx="8208912" cy="3408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CLIENT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캐릭터 애니메이션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2. UI (</a:t>
            </a:r>
            <a:r>
              <a:rPr lang="ko-KR" altLang="en-US" sz="2400" err="1">
                <a:solidFill>
                  <a:prstClr val="white">
                    <a:lumMod val="95000"/>
                  </a:prstClr>
                </a:solidFill>
                <a:latin typeface="+mn-ea"/>
              </a:rPr>
              <a:t>체력바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sz="2400" err="1">
                <a:solidFill>
                  <a:prstClr val="white">
                    <a:lumMod val="95000"/>
                  </a:prstClr>
                </a:solidFill>
                <a:latin typeface="+mn-ea"/>
              </a:rPr>
              <a:t>미니맵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4.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몬스터 정화 시 몬스터의 자연스러운 모델링 변화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5.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몬스터 행동패턴 인공지능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04248" y="1772816"/>
            <a:ext cx="2287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- </a:t>
            </a:r>
            <a:r>
              <a:rPr lang="ko-KR" altLang="en-US" sz="2800" b="1">
                <a:solidFill>
                  <a:schemeClr val="bg1"/>
                </a:solidFill>
              </a:rPr>
              <a:t>캐릭터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285A60-8A9D-4959-8224-1BB6F040DCD9}"/>
              </a:ext>
            </a:extLst>
          </p:cNvPr>
          <p:cNvSpPr/>
          <p:nvPr/>
        </p:nvSpPr>
        <p:spPr>
          <a:xfrm>
            <a:off x="395536" y="116632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기술적 요소</a:t>
            </a:r>
            <a:r>
              <a:rPr lang="en-US" altLang="ko-KR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,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중점 연구 분야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8A2D8F-CE92-42DD-BE48-403DC5FC45E9}"/>
              </a:ext>
            </a:extLst>
          </p:cNvPr>
          <p:cNvSpPr/>
          <p:nvPr/>
        </p:nvSpPr>
        <p:spPr>
          <a:xfrm>
            <a:off x="467544" y="5085184"/>
            <a:ext cx="1620957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solidFill>
                  <a:srgbClr val="00B0F0"/>
                </a:solidFill>
                <a:latin typeface="+mn-ea"/>
              </a:rPr>
              <a:t>연구분야</a:t>
            </a:r>
            <a:endParaRPr lang="en-US" altLang="ko-KR" sz="2800" b="1">
              <a:solidFill>
                <a:srgbClr val="00B0F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9765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467544" y="1073574"/>
            <a:ext cx="8208912" cy="408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CLIENT</a:t>
            </a: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1.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그림자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2.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물의 물결이동 및 주변 환경 반사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3.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안개효과와 파티클 이펙트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4.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시간의 흐름에 따른 밤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낮의 변화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5.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체력에 따른 화면 흑백 효과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64288" y="1700808"/>
            <a:ext cx="2287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- </a:t>
            </a:r>
            <a:r>
              <a:rPr lang="ko-KR" altLang="en-US" sz="2800" b="1">
                <a:solidFill>
                  <a:schemeClr val="bg1"/>
                </a:solidFill>
              </a:rPr>
              <a:t>배경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F1F845-F17F-4CF7-BE13-EBF2BB8B99F1}"/>
              </a:ext>
            </a:extLst>
          </p:cNvPr>
          <p:cNvSpPr/>
          <p:nvPr/>
        </p:nvSpPr>
        <p:spPr>
          <a:xfrm>
            <a:off x="467544" y="116632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기술적 요소</a:t>
            </a:r>
            <a:r>
              <a:rPr lang="en-US" altLang="ko-KR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,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중점 연구 분야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7F1B7E2-8897-4242-8255-B83ECE94F1C9}"/>
              </a:ext>
            </a:extLst>
          </p:cNvPr>
          <p:cNvSpPr/>
          <p:nvPr/>
        </p:nvSpPr>
        <p:spPr>
          <a:xfrm>
            <a:off x="459582" y="4693553"/>
            <a:ext cx="1620957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solidFill>
                  <a:srgbClr val="00B0F0"/>
                </a:solidFill>
                <a:latin typeface="+mn-ea"/>
              </a:rPr>
              <a:t>연구분야</a:t>
            </a:r>
            <a:endParaRPr lang="en-US" altLang="ko-KR" sz="2800" b="1">
              <a:solidFill>
                <a:srgbClr val="00B0F0"/>
              </a:solidFill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3FB8F63-3CAE-4D57-98AF-A2A00077DC8A}"/>
              </a:ext>
            </a:extLst>
          </p:cNvPr>
          <p:cNvSpPr/>
          <p:nvPr/>
        </p:nvSpPr>
        <p:spPr>
          <a:xfrm>
            <a:off x="539552" y="5449349"/>
            <a:ext cx="5976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1. </a:t>
            </a:r>
            <a:r>
              <a:rPr lang="ko-KR" altLang="en-US">
                <a:solidFill>
                  <a:schemeClr val="bg1"/>
                </a:solidFill>
              </a:rPr>
              <a:t>셰이더를 사용하여 현실적인 세상 구현을 한다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350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467544" y="1484784"/>
            <a:ext cx="8208912" cy="3794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GRAPHIC</a:t>
            </a: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1.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로우 </a:t>
            </a:r>
            <a:r>
              <a:rPr lang="ko-KR" altLang="en-US" sz="2400" err="1">
                <a:solidFill>
                  <a:prstClr val="white">
                    <a:lumMod val="95000"/>
                  </a:prstClr>
                </a:solidFill>
                <a:latin typeface="+mn-ea"/>
              </a:rPr>
              <a:t>폴리곤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+ </a:t>
            </a:r>
            <a:r>
              <a:rPr lang="ko-KR" altLang="en-US" sz="2400" err="1">
                <a:solidFill>
                  <a:prstClr val="white">
                    <a:lumMod val="95000"/>
                  </a:prstClr>
                </a:solidFill>
                <a:latin typeface="+mn-ea"/>
              </a:rPr>
              <a:t>손맵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 방식의 모델링과 </a:t>
            </a:r>
            <a:r>
              <a:rPr lang="ko-KR" altLang="en-US" sz="2400" err="1">
                <a:solidFill>
                  <a:prstClr val="white">
                    <a:lumMod val="95000"/>
                  </a:prstClr>
                </a:solidFill>
                <a:latin typeface="+mn-ea"/>
              </a:rPr>
              <a:t>맵핑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2.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캐릭터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몬스터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배경 애니메이션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srgbClr val="00B0F0"/>
                </a:solidFill>
                <a:latin typeface="+mn-ea"/>
              </a:rPr>
              <a:t>연구분야</a:t>
            </a:r>
            <a:endParaRPr lang="en-US" altLang="ko-KR" sz="3200" b="1">
              <a:solidFill>
                <a:srgbClr val="00B0F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/>
                </a:solidFill>
              </a:rPr>
              <a:t>Cinema4D</a:t>
            </a:r>
            <a:r>
              <a:rPr lang="ko-KR" altLang="en-US" sz="2800">
                <a:solidFill>
                  <a:schemeClr val="bg1"/>
                </a:solidFill>
              </a:rPr>
              <a:t>를  활용한 손 맵 연구</a:t>
            </a:r>
            <a:endParaRPr lang="en-US" altLang="ko-KR" sz="2800" b="1">
              <a:solidFill>
                <a:srgbClr val="00B0F0"/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BC952B-D092-4503-BD68-130728365D47}"/>
              </a:ext>
            </a:extLst>
          </p:cNvPr>
          <p:cNvSpPr/>
          <p:nvPr/>
        </p:nvSpPr>
        <p:spPr>
          <a:xfrm>
            <a:off x="395536" y="188640"/>
            <a:ext cx="5813176" cy="76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기술적 요소</a:t>
            </a:r>
            <a:r>
              <a:rPr lang="en-US" altLang="ko-KR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, 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중점 연구 분야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270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50B146-6414-4852-BD8D-B5F8B621D1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5" t="2304" r="4818" b="4383"/>
          <a:stretch/>
        </p:blipFill>
        <p:spPr>
          <a:xfrm>
            <a:off x="1565444" y="224644"/>
            <a:ext cx="6013111" cy="640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71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342E99-E076-42FC-B68C-D02D5367562D}"/>
              </a:ext>
            </a:extLst>
          </p:cNvPr>
          <p:cNvSpPr txBox="1"/>
          <p:nvPr/>
        </p:nvSpPr>
        <p:spPr>
          <a:xfrm>
            <a:off x="323528" y="332656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CFC97B-9EDC-4ED2-8BFC-0DD4986F3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344" y="188640"/>
            <a:ext cx="1296144" cy="1228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A2E3EF-C907-49FC-8BF5-88D38CC1D5A4}"/>
              </a:ext>
            </a:extLst>
          </p:cNvPr>
          <p:cNvSpPr txBox="1"/>
          <p:nvPr/>
        </p:nvSpPr>
        <p:spPr>
          <a:xfrm>
            <a:off x="7536395" y="1484784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권 다현</a:t>
            </a:r>
          </a:p>
        </p:txBody>
      </p:sp>
    </p:spTree>
    <p:extLst>
      <p:ext uri="{BB962C8B-B14F-4D97-AF65-F5344CB8AC3E}">
        <p14:creationId xmlns:p14="http://schemas.microsoft.com/office/powerpoint/2010/main" val="75168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36C514-ACDD-4C59-97F0-E9C193726989}"/>
              </a:ext>
            </a:extLst>
          </p:cNvPr>
          <p:cNvSpPr txBox="1"/>
          <p:nvPr/>
        </p:nvSpPr>
        <p:spPr>
          <a:xfrm>
            <a:off x="323528" y="332656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699982-FC5A-495B-8A75-4506C8CA9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2" t="3827" r="1544" b="1914"/>
          <a:stretch/>
        </p:blipFill>
        <p:spPr>
          <a:xfrm>
            <a:off x="7668344" y="188640"/>
            <a:ext cx="1296144" cy="12287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7CB705-B63D-41ED-8C65-5E7F5E96987E}"/>
              </a:ext>
            </a:extLst>
          </p:cNvPr>
          <p:cNvSpPr txBox="1"/>
          <p:nvPr/>
        </p:nvSpPr>
        <p:spPr>
          <a:xfrm>
            <a:off x="7536395" y="1484784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서 채원</a:t>
            </a:r>
          </a:p>
        </p:txBody>
      </p:sp>
    </p:spTree>
    <p:extLst>
      <p:ext uri="{BB962C8B-B14F-4D97-AF65-F5344CB8AC3E}">
        <p14:creationId xmlns:p14="http://schemas.microsoft.com/office/powerpoint/2010/main" val="4247472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세계관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15D126-5D52-4569-801F-EAD3C1BF5460}"/>
              </a:ext>
            </a:extLst>
          </p:cNvPr>
          <p:cNvSpPr/>
          <p:nvPr/>
        </p:nvSpPr>
        <p:spPr>
          <a:xfrm>
            <a:off x="1403648" y="4468288"/>
            <a:ext cx="7416824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유전자 조작 프로젝트를 막아라</a:t>
            </a:r>
            <a:r>
              <a:rPr lang="en-US" altLang="ko-KR" sz="3300" b="1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!</a:t>
            </a:r>
            <a:r>
              <a:rPr lang="ko-KR" altLang="en-US" sz="3300" b="1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      </a:t>
            </a:r>
            <a:endParaRPr lang="en-US" altLang="ko-KR" sz="3300" b="1">
              <a:solidFill>
                <a:prstClr val="white">
                  <a:lumMod val="95000"/>
                </a:prstClr>
              </a:solidFill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6846C67-19C7-46FA-AD73-F6564A508A79}"/>
              </a:ext>
            </a:extLst>
          </p:cNvPr>
          <p:cNvSpPr/>
          <p:nvPr/>
        </p:nvSpPr>
        <p:spPr>
          <a:xfrm>
            <a:off x="758516" y="5373216"/>
            <a:ext cx="7704856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방사능에 피폭된 연구소장</a:t>
            </a:r>
            <a:r>
              <a:rPr lang="en-US" altLang="ko-KR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,</a:t>
            </a:r>
            <a:r>
              <a:rPr lang="ko-KR" altLang="en-US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 목적이 타락한 연구를 시작하고 </a:t>
            </a:r>
            <a:endParaRPr lang="en-US" altLang="ko-KR">
              <a:solidFill>
                <a:prstClr val="white">
                  <a:lumMod val="95000"/>
                </a:prstClr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그로 인해 고통받고 있는 실험체들을 구하고 프로젝트를 중단시키자</a:t>
            </a:r>
            <a:r>
              <a:rPr lang="en-US" altLang="ko-KR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060" y="1144259"/>
            <a:ext cx="5491768" cy="30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11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548C41-33FC-4219-809E-99FCBB823FE4}"/>
              </a:ext>
            </a:extLst>
          </p:cNvPr>
          <p:cNvSpPr txBox="1"/>
          <p:nvPr/>
        </p:nvSpPr>
        <p:spPr>
          <a:xfrm>
            <a:off x="323528" y="332656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23D355-3243-4A7C-9238-B20079427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51" t="15309" r="15225"/>
          <a:stretch/>
        </p:blipFill>
        <p:spPr>
          <a:xfrm>
            <a:off x="7668344" y="116632"/>
            <a:ext cx="1296144" cy="1228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84578C-92C5-4FA5-A2D5-B75434C7D4F9}"/>
              </a:ext>
            </a:extLst>
          </p:cNvPr>
          <p:cNvSpPr txBox="1"/>
          <p:nvPr/>
        </p:nvSpPr>
        <p:spPr>
          <a:xfrm>
            <a:off x="7536395" y="1484784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성 선미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006378-6B68-4F64-9090-6FACBE15EFD2}"/>
              </a:ext>
            </a:extLst>
          </p:cNvPr>
          <p:cNvSpPr txBox="1"/>
          <p:nvPr/>
        </p:nvSpPr>
        <p:spPr>
          <a:xfrm>
            <a:off x="4274016" y="2133433"/>
            <a:ext cx="325602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클라이언트 관련 수강 과목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52EE8B-E2B7-4662-B49F-24B6AC194185}"/>
              </a:ext>
            </a:extLst>
          </p:cNvPr>
          <p:cNvSpPr txBox="1"/>
          <p:nvPr/>
        </p:nvSpPr>
        <p:spPr>
          <a:xfrm>
            <a:off x="4274016" y="2604223"/>
            <a:ext cx="3565400" cy="3166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>
                <a:solidFill>
                  <a:schemeClr val="bg1"/>
                </a:solidFill>
              </a:rPr>
              <a:t>- </a:t>
            </a:r>
            <a:r>
              <a:rPr lang="ko-KR" altLang="en-US" sz="2200">
                <a:solidFill>
                  <a:schemeClr val="bg1"/>
                </a:solidFill>
              </a:rPr>
              <a:t>게임 소프트웨어 공학 </a:t>
            </a:r>
            <a:endParaRPr lang="en-US" altLang="ko-KR" sz="22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200">
                <a:solidFill>
                  <a:schemeClr val="bg1"/>
                </a:solidFill>
              </a:rPr>
              <a:t>- </a:t>
            </a:r>
            <a:r>
              <a:rPr lang="ko-KR" altLang="en-US" sz="2200">
                <a:solidFill>
                  <a:schemeClr val="bg1"/>
                </a:solidFill>
              </a:rPr>
              <a:t>게임엔진</a:t>
            </a:r>
            <a:r>
              <a:rPr lang="en-US" altLang="ko-KR" sz="2200">
                <a:solidFill>
                  <a:schemeClr val="bg1"/>
                </a:solidFill>
              </a:rPr>
              <a:t>1 (</a:t>
            </a:r>
            <a:r>
              <a:rPr lang="ko-KR" altLang="en-US" sz="2200">
                <a:solidFill>
                  <a:schemeClr val="bg1"/>
                </a:solidFill>
              </a:rPr>
              <a:t>언리얼 엔진</a:t>
            </a:r>
            <a:r>
              <a:rPr lang="en-US" altLang="ko-KR" sz="2200">
                <a:solidFill>
                  <a:schemeClr val="bg1"/>
                </a:solidFill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sz="2200">
                <a:solidFill>
                  <a:schemeClr val="bg1"/>
                </a:solidFill>
              </a:rPr>
              <a:t>- </a:t>
            </a:r>
            <a:r>
              <a:rPr lang="en-US" altLang="ko-KR" sz="2400">
                <a:solidFill>
                  <a:srgbClr val="FFFF00"/>
                </a:solidFill>
              </a:rPr>
              <a:t>3D</a:t>
            </a:r>
            <a:r>
              <a:rPr lang="ko-KR" altLang="en-US" sz="2400">
                <a:solidFill>
                  <a:srgbClr val="FFFF00"/>
                </a:solidFill>
              </a:rPr>
              <a:t>게임프로그래밍</a:t>
            </a:r>
            <a:r>
              <a:rPr lang="en-US" altLang="ko-KR" sz="2400">
                <a:solidFill>
                  <a:srgbClr val="FFFF00"/>
                </a:solidFill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2200">
                <a:solidFill>
                  <a:schemeClr val="bg1"/>
                </a:solidFill>
              </a:rPr>
              <a:t>- </a:t>
            </a:r>
            <a:r>
              <a:rPr lang="en-US" altLang="ko-KR" sz="2400">
                <a:solidFill>
                  <a:srgbClr val="FFFF00"/>
                </a:solidFill>
              </a:rPr>
              <a:t>3D</a:t>
            </a:r>
            <a:r>
              <a:rPr lang="ko-KR" altLang="en-US" sz="2400">
                <a:solidFill>
                  <a:srgbClr val="FFFF00"/>
                </a:solidFill>
              </a:rPr>
              <a:t>게임프로그래밍</a:t>
            </a:r>
            <a:r>
              <a:rPr lang="en-US" altLang="ko-KR" sz="2400">
                <a:solidFill>
                  <a:srgbClr val="FFFF00"/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2200">
                <a:solidFill>
                  <a:schemeClr val="bg1"/>
                </a:solidFill>
              </a:rPr>
              <a:t>- </a:t>
            </a:r>
            <a:r>
              <a:rPr lang="ko-KR" altLang="en-US" sz="2200">
                <a:solidFill>
                  <a:schemeClr val="bg1"/>
                </a:solidFill>
              </a:rPr>
              <a:t>컴퓨터 그래픽스  </a:t>
            </a:r>
            <a:endParaRPr lang="en-US" altLang="ko-KR" sz="22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200">
                <a:solidFill>
                  <a:schemeClr val="bg1"/>
                </a:solidFill>
              </a:rPr>
              <a:t>- </a:t>
            </a:r>
            <a:r>
              <a:rPr lang="ko-KR" altLang="en-US" sz="2200">
                <a:solidFill>
                  <a:schemeClr val="bg1"/>
                </a:solidFill>
              </a:rPr>
              <a:t>게임 수학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9E2E17-E16B-46EF-BAFC-F613E1DF5CF5}"/>
              </a:ext>
            </a:extLst>
          </p:cNvPr>
          <p:cNvSpPr txBox="1"/>
          <p:nvPr/>
        </p:nvSpPr>
        <p:spPr>
          <a:xfrm>
            <a:off x="619114" y="2133433"/>
            <a:ext cx="3365024" cy="40011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/>
              <a:t>프로그래밍 기초 수강 과목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E1C76C-72DC-4530-860B-E920BFD1D40A}"/>
              </a:ext>
            </a:extLst>
          </p:cNvPr>
          <p:cNvSpPr txBox="1"/>
          <p:nvPr/>
        </p:nvSpPr>
        <p:spPr>
          <a:xfrm>
            <a:off x="666361" y="2598182"/>
            <a:ext cx="2515432" cy="3073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200">
                <a:solidFill>
                  <a:schemeClr val="bg1"/>
                </a:solidFill>
              </a:rPr>
              <a:t>C</a:t>
            </a:r>
            <a:r>
              <a:rPr lang="ko-KR" altLang="en-US" sz="2200">
                <a:solidFill>
                  <a:schemeClr val="bg1"/>
                </a:solidFill>
              </a:rPr>
              <a:t>프로그래밍 </a:t>
            </a:r>
            <a:endParaRPr lang="en-US" altLang="ko-KR" sz="220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200">
                <a:solidFill>
                  <a:schemeClr val="bg1"/>
                </a:solidFill>
              </a:rPr>
              <a:t>C++</a:t>
            </a:r>
            <a:r>
              <a:rPr lang="ko-KR" altLang="en-US" sz="2200">
                <a:solidFill>
                  <a:schemeClr val="bg1"/>
                </a:solidFill>
              </a:rPr>
              <a:t>프로그래밍</a:t>
            </a:r>
            <a:endParaRPr lang="en-US" altLang="ko-KR" sz="220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200">
                <a:solidFill>
                  <a:schemeClr val="bg1"/>
                </a:solidFill>
              </a:rPr>
              <a:t>STL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>
                <a:solidFill>
                  <a:schemeClr val="bg1"/>
                </a:solidFill>
              </a:rPr>
              <a:t>게임수학</a:t>
            </a:r>
            <a:endParaRPr lang="en-US" altLang="ko-KR" sz="220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>
                <a:solidFill>
                  <a:schemeClr val="bg1"/>
                </a:solidFill>
              </a:rPr>
              <a:t>자료구조</a:t>
            </a:r>
            <a:endParaRPr lang="en-US" altLang="ko-KR" sz="220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>
                <a:solidFill>
                  <a:schemeClr val="bg1"/>
                </a:solidFill>
              </a:rPr>
              <a:t>알고리즘 </a:t>
            </a:r>
            <a:endParaRPr lang="en-US" altLang="ko-KR" sz="2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326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548C41-33FC-4219-809E-99FCBB823FE4}"/>
              </a:ext>
            </a:extLst>
          </p:cNvPr>
          <p:cNvSpPr txBox="1"/>
          <p:nvPr/>
        </p:nvSpPr>
        <p:spPr>
          <a:xfrm>
            <a:off x="323528" y="332656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FFFF00"/>
                </a:solidFill>
              </a:rPr>
              <a:t>개인 별 준비 현황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23D355-3243-4A7C-9238-B20079427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51" t="15309" r="15225"/>
          <a:stretch/>
        </p:blipFill>
        <p:spPr>
          <a:xfrm>
            <a:off x="7668344" y="116632"/>
            <a:ext cx="1296144" cy="1228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84578C-92C5-4FA5-A2D5-B75434C7D4F9}"/>
              </a:ext>
            </a:extLst>
          </p:cNvPr>
          <p:cNvSpPr txBox="1"/>
          <p:nvPr/>
        </p:nvSpPr>
        <p:spPr>
          <a:xfrm>
            <a:off x="7536395" y="1484784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성 선미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76817C-E724-48D4-9045-1C01500D4306}"/>
              </a:ext>
            </a:extLst>
          </p:cNvPr>
          <p:cNvSpPr txBox="1"/>
          <p:nvPr/>
        </p:nvSpPr>
        <p:spPr>
          <a:xfrm>
            <a:off x="318984" y="1162086"/>
            <a:ext cx="2545041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진행 중인 개인 공부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9289CF-9066-49BE-9B33-EBA4E54A31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0" t="9375" r="7894" b="3126"/>
          <a:stretch/>
        </p:blipFill>
        <p:spPr>
          <a:xfrm>
            <a:off x="318984" y="1825147"/>
            <a:ext cx="3744416" cy="21915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5D0E7F-010C-4FCA-AC4C-5D23CC0EBAD8}"/>
              </a:ext>
            </a:extLst>
          </p:cNvPr>
          <p:cNvSpPr txBox="1"/>
          <p:nvPr/>
        </p:nvSpPr>
        <p:spPr>
          <a:xfrm>
            <a:off x="4335281" y="1162086"/>
            <a:ext cx="288032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졸업 작품 진행 중 계획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C83CE6-BB53-47C6-95FA-592CFE3280BE}"/>
              </a:ext>
            </a:extLst>
          </p:cNvPr>
          <p:cNvSpPr txBox="1"/>
          <p:nvPr/>
        </p:nvSpPr>
        <p:spPr>
          <a:xfrm>
            <a:off x="4319387" y="1777171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청강 계획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6AC6A4-94E6-43BD-8E9A-107F74CB3015}"/>
              </a:ext>
            </a:extLst>
          </p:cNvPr>
          <p:cNvSpPr txBox="1"/>
          <p:nvPr/>
        </p:nvSpPr>
        <p:spPr>
          <a:xfrm>
            <a:off x="4319387" y="2392256"/>
            <a:ext cx="30027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>
                <a:solidFill>
                  <a:schemeClr val="bg1"/>
                </a:solidFill>
              </a:rPr>
              <a:t>STL </a:t>
            </a:r>
          </a:p>
          <a:p>
            <a:endParaRPr lang="en-US" altLang="ko-KR" sz="2000">
              <a:solidFill>
                <a:schemeClr val="bg1"/>
              </a:solidFill>
            </a:endParaRPr>
          </a:p>
          <a:p>
            <a:r>
              <a:rPr lang="en-US" altLang="ko-KR" sz="2000">
                <a:solidFill>
                  <a:schemeClr val="bg1"/>
                </a:solidFill>
              </a:rPr>
              <a:t>2.   3D</a:t>
            </a:r>
            <a:r>
              <a:rPr lang="ko-KR" altLang="en-US" sz="2000">
                <a:solidFill>
                  <a:schemeClr val="bg1"/>
                </a:solidFill>
              </a:rPr>
              <a:t>게임프로그래밍 </a:t>
            </a:r>
            <a:r>
              <a:rPr lang="en-US" altLang="ko-KR" sz="200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71009E8-85EF-492F-B7C3-3924F8F8E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459" y="3622894"/>
            <a:ext cx="2133898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13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C7B330-E0C4-4F0E-90C0-259E17ECA636}"/>
              </a:ext>
            </a:extLst>
          </p:cNvPr>
          <p:cNvSpPr/>
          <p:nvPr/>
        </p:nvSpPr>
        <p:spPr>
          <a:xfrm>
            <a:off x="2482577" y="1728179"/>
            <a:ext cx="4176464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b="1">
                <a:solidFill>
                  <a:schemeClr val="bg1"/>
                </a:solidFill>
                <a:latin typeface="+mn-ea"/>
              </a:rPr>
              <a:t>감사합니다</a:t>
            </a:r>
            <a:r>
              <a:rPr lang="en-US" altLang="ko-KR" sz="6000" b="1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71A038-BC58-4846-B819-FEDC891DEB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2" t="3827" r="1544" b="1914"/>
          <a:stretch/>
        </p:blipFill>
        <p:spPr>
          <a:xfrm>
            <a:off x="6010969" y="4216464"/>
            <a:ext cx="1296144" cy="12287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654A37E-68FE-40A1-85D4-29D4E998A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809" y="4216464"/>
            <a:ext cx="1296144" cy="12287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88CBB63-4AED-49A0-9C98-6D7A3DB44C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51" t="15309" r="15225"/>
          <a:stretch/>
        </p:blipFill>
        <p:spPr>
          <a:xfrm>
            <a:off x="7451129" y="4216464"/>
            <a:ext cx="1296144" cy="12287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26B26AE-D202-4DB6-AF84-127ABEE27096}"/>
              </a:ext>
            </a:extLst>
          </p:cNvPr>
          <p:cNvSpPr/>
          <p:nvPr/>
        </p:nvSpPr>
        <p:spPr>
          <a:xfrm>
            <a:off x="5362897" y="5296584"/>
            <a:ext cx="4176464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>
                <a:solidFill>
                  <a:schemeClr val="bg2">
                    <a:lumMod val="90000"/>
                  </a:schemeClr>
                </a:solidFill>
                <a:latin typeface="+mn-ea"/>
              </a:rPr>
              <a:t>쫑</a:t>
            </a:r>
            <a:r>
              <a:rPr lang="ko-KR" altLang="en-US" sz="4400" b="1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4400" b="1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꽁</a:t>
            </a:r>
            <a:r>
              <a:rPr lang="ko-KR" altLang="en-US" sz="4400" b="1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4400" b="1">
                <a:solidFill>
                  <a:srgbClr val="FFFF00"/>
                </a:solidFill>
                <a:latin typeface="+mn-ea"/>
              </a:rPr>
              <a:t>아</a:t>
            </a:r>
            <a:r>
              <a:rPr lang="en-US" altLang="ko-KR" sz="4400" b="1">
                <a:solidFill>
                  <a:schemeClr val="bg1"/>
                </a:solidFill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0308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 소개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7D777A-34B7-4F8D-8E75-8A97CD7F63B3}"/>
              </a:ext>
            </a:extLst>
          </p:cNvPr>
          <p:cNvSpPr txBox="1"/>
          <p:nvPr/>
        </p:nvSpPr>
        <p:spPr>
          <a:xfrm>
            <a:off x="899592" y="1772816"/>
            <a:ext cx="783781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장르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: </a:t>
            </a: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삼인칭 빽뷰 액션 게임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인원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: </a:t>
            </a: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싱글 플레이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플랫폼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: PC </a:t>
            </a: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게임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개발환경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+mn-ea"/>
              </a:rPr>
              <a:t>: DirectX12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604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 컨셉</a:t>
            </a:r>
            <a:r>
              <a:rPr lang="ko-KR" altLang="en-US" sz="33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 u="sng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2BF63A-2A12-455E-85B9-B4A5CB875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1435956"/>
            <a:ext cx="2664296" cy="16533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95B4487-DBB4-4CFB-8A53-2EFF615335BA}"/>
              </a:ext>
            </a:extLst>
          </p:cNvPr>
          <p:cNvSpPr/>
          <p:nvPr/>
        </p:nvSpPr>
        <p:spPr>
          <a:xfrm>
            <a:off x="614174" y="5157192"/>
            <a:ext cx="74142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안개로 인해 시야가 정확하게 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확보되지 않음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방사능으로 인해 어두움</a:t>
            </a:r>
            <a:r>
              <a:rPr lang="en-US" altLang="ko-KR" sz="2400">
                <a:solidFill>
                  <a:prstClr val="white">
                    <a:lumMod val="95000"/>
                  </a:prstClr>
                </a:solidFill>
                <a:latin typeface="+mn-ea"/>
              </a:rPr>
              <a:t>, </a:t>
            </a: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무거운 분위기     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40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endParaRPr lang="en-US" altLang="ko-KR" sz="240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5EAD261-915E-4E9F-8F48-F35FB3876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3213330"/>
            <a:ext cx="2664296" cy="163150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1357319"/>
            <a:ext cx="5112568" cy="346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62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게임플레이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D5F5FF3F-792D-4291-86ED-1F4ADC3CF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68338"/>
            <a:ext cx="2020942" cy="13208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421986-6E4B-4EC1-837C-8037412BC130}"/>
              </a:ext>
            </a:extLst>
          </p:cNvPr>
          <p:cNvSpPr txBox="1"/>
          <p:nvPr/>
        </p:nvSpPr>
        <p:spPr>
          <a:xfrm>
            <a:off x="1146429" y="1340138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  <a:latin typeface="+mn-ea"/>
              </a:rPr>
              <a:t>이동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489F23-DF13-4B45-934C-3C69CB3BD8EB}"/>
              </a:ext>
            </a:extLst>
          </p:cNvPr>
          <p:cNvSpPr txBox="1"/>
          <p:nvPr/>
        </p:nvSpPr>
        <p:spPr>
          <a:xfrm>
            <a:off x="6440519" y="3950416"/>
            <a:ext cx="26311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마우스 왼쪽 </a:t>
            </a: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공격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5095E1-25CE-4335-96A6-A3F5775BADF7}"/>
              </a:ext>
            </a:extLst>
          </p:cNvPr>
          <p:cNvSpPr txBox="1"/>
          <p:nvPr/>
        </p:nvSpPr>
        <p:spPr>
          <a:xfrm>
            <a:off x="7366291" y="1417931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  <a:latin typeface="+mn-ea"/>
              </a:rPr>
              <a:t>공격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C13B7F-1C63-425B-A927-DFED150BFA23}"/>
              </a:ext>
            </a:extLst>
          </p:cNvPr>
          <p:cNvSpPr txBox="1"/>
          <p:nvPr/>
        </p:nvSpPr>
        <p:spPr>
          <a:xfrm>
            <a:off x="394307" y="3596456"/>
            <a:ext cx="3240634" cy="187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W :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앞으로 이동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S : 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뒤로 이동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A : 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왼쪽으로 이동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D : 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오른쪽으로 이동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AFDF54-2D37-491C-AA08-8BB3B3950EF9}"/>
              </a:ext>
            </a:extLst>
          </p:cNvPr>
          <p:cNvSpPr txBox="1"/>
          <p:nvPr/>
        </p:nvSpPr>
        <p:spPr>
          <a:xfrm>
            <a:off x="3257873" y="3939721"/>
            <a:ext cx="2846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SPACE BAR : </a:t>
            </a:r>
          </a:p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n-ea"/>
              </a:rPr>
              <a:t>몬스터 정화</a:t>
            </a:r>
          </a:p>
        </p:txBody>
      </p:sp>
      <p:pic>
        <p:nvPicPr>
          <p:cNvPr id="12" name="Picture 2" descr="spacebar png에 대한 이미지 검색결과">
            <a:extLst>
              <a:ext uri="{FF2B5EF4-FFF2-40B4-BE49-F238E27FC236}">
                <a16:creationId xmlns:a16="http://schemas.microsoft.com/office/drawing/2014/main" id="{DFD25A15-2CBC-431F-B179-FCD0F242F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941" y="2786559"/>
            <a:ext cx="2177666" cy="34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4FA94632-81FC-418E-94B4-FC8C9FC69947}"/>
              </a:ext>
            </a:extLst>
          </p:cNvPr>
          <p:cNvGrpSpPr/>
          <p:nvPr/>
        </p:nvGrpSpPr>
        <p:grpSpPr>
          <a:xfrm>
            <a:off x="6981055" y="2036935"/>
            <a:ext cx="1550031" cy="1680097"/>
            <a:chOff x="506609" y="4423823"/>
            <a:chExt cx="1650943" cy="184707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ED14F99-0D48-4D58-BF72-CA04F4D5B84B}"/>
                </a:ext>
              </a:extLst>
            </p:cNvPr>
            <p:cNvSpPr/>
            <p:nvPr/>
          </p:nvSpPr>
          <p:spPr>
            <a:xfrm>
              <a:off x="683568" y="4423823"/>
              <a:ext cx="1296144" cy="18470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 descr="검은색, 앉아있는, 어두운이(가) 표시된 사진&#10;&#10;자동 생성된 설명">
              <a:extLst>
                <a:ext uri="{FF2B5EF4-FFF2-40B4-BE49-F238E27FC236}">
                  <a16:creationId xmlns:a16="http://schemas.microsoft.com/office/drawing/2014/main" id="{6D68FAD7-6D1D-493C-8972-167C24705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09" y="4456671"/>
              <a:ext cx="1650943" cy="1814223"/>
            </a:xfrm>
            <a:prstGeom prst="rect">
              <a:avLst/>
            </a:prstGeom>
          </p:spPr>
        </p:pic>
      </p:grpSp>
      <p:cxnSp>
        <p:nvCxnSpPr>
          <p:cNvPr id="4" name="직선 연결선 3"/>
          <p:cNvCxnSpPr/>
          <p:nvPr/>
        </p:nvCxnSpPr>
        <p:spPr>
          <a:xfrm>
            <a:off x="3062050" y="1432471"/>
            <a:ext cx="0" cy="44448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300192" y="1432471"/>
            <a:ext cx="0" cy="44448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B5095E1-25CE-4335-96A6-A3F5775BADF7}"/>
              </a:ext>
            </a:extLst>
          </p:cNvPr>
          <p:cNvSpPr txBox="1"/>
          <p:nvPr/>
        </p:nvSpPr>
        <p:spPr>
          <a:xfrm>
            <a:off x="4328208" y="1362464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FF00"/>
                </a:solidFill>
                <a:latin typeface="+mn-ea"/>
              </a:rPr>
              <a:t>정화</a:t>
            </a:r>
          </a:p>
        </p:txBody>
      </p:sp>
    </p:spTree>
    <p:extLst>
      <p:ext uri="{BB962C8B-B14F-4D97-AF65-F5344CB8AC3E}">
        <p14:creationId xmlns:p14="http://schemas.microsoft.com/office/powerpoint/2010/main" val="1448336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07504" y="-99913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월드 맵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7B3F6A5-9B06-4D5B-AD97-073A5465C9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" t="7300" r="2820" b="7011"/>
          <a:stretch/>
        </p:blipFill>
        <p:spPr>
          <a:xfrm>
            <a:off x="4826533" y="1304622"/>
            <a:ext cx="3133864" cy="4968552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78EE958-0FC4-4F61-8152-2B1D56717E27}"/>
              </a:ext>
            </a:extLst>
          </p:cNvPr>
          <p:cNvCxnSpPr>
            <a:cxnSpLocks/>
          </p:cNvCxnSpPr>
          <p:nvPr/>
        </p:nvCxnSpPr>
        <p:spPr>
          <a:xfrm>
            <a:off x="4536989" y="3626043"/>
            <a:ext cx="346593" cy="45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2FC1307-B26C-49BF-8E34-184E83826484}"/>
              </a:ext>
            </a:extLst>
          </p:cNvPr>
          <p:cNvCxnSpPr>
            <a:cxnSpLocks/>
          </p:cNvCxnSpPr>
          <p:nvPr/>
        </p:nvCxnSpPr>
        <p:spPr>
          <a:xfrm flipV="1">
            <a:off x="4536989" y="4966387"/>
            <a:ext cx="930790" cy="187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52FA862-160D-4B42-93FC-9FAD53D9C035}"/>
              </a:ext>
            </a:extLst>
          </p:cNvPr>
          <p:cNvCxnSpPr>
            <a:cxnSpLocks/>
          </p:cNvCxnSpPr>
          <p:nvPr/>
        </p:nvCxnSpPr>
        <p:spPr>
          <a:xfrm>
            <a:off x="4572000" y="1844824"/>
            <a:ext cx="155320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5967B7A-D5D6-4C7C-ABA7-E2E87A881990}"/>
              </a:ext>
            </a:extLst>
          </p:cNvPr>
          <p:cNvCxnSpPr>
            <a:cxnSpLocks/>
          </p:cNvCxnSpPr>
          <p:nvPr/>
        </p:nvCxnSpPr>
        <p:spPr>
          <a:xfrm flipV="1">
            <a:off x="4536989" y="5360976"/>
            <a:ext cx="2030366" cy="27082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EBA61AE-2577-4FEE-B3F9-E0C59C1AB04A}"/>
              </a:ext>
            </a:extLst>
          </p:cNvPr>
          <p:cNvCxnSpPr>
            <a:cxnSpLocks/>
          </p:cNvCxnSpPr>
          <p:nvPr/>
        </p:nvCxnSpPr>
        <p:spPr>
          <a:xfrm>
            <a:off x="4536989" y="4003177"/>
            <a:ext cx="1751354" cy="2500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BB80C4C-F26A-4E07-BFC0-361743D0C9F6}"/>
              </a:ext>
            </a:extLst>
          </p:cNvPr>
          <p:cNvSpPr txBox="1"/>
          <p:nvPr/>
        </p:nvSpPr>
        <p:spPr>
          <a:xfrm>
            <a:off x="3622392" y="1675547"/>
            <a:ext cx="1083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연구소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38" name="오른쪽 중괄호 37">
            <a:extLst>
              <a:ext uri="{FF2B5EF4-FFF2-40B4-BE49-F238E27FC236}">
                <a16:creationId xmlns:a16="http://schemas.microsoft.com/office/drawing/2014/main" id="{7CE844C3-92A8-460B-89F0-D6434450711D}"/>
              </a:ext>
            </a:extLst>
          </p:cNvPr>
          <p:cNvSpPr/>
          <p:nvPr/>
        </p:nvSpPr>
        <p:spPr>
          <a:xfrm>
            <a:off x="7962970" y="1352771"/>
            <a:ext cx="312253" cy="4725093"/>
          </a:xfrm>
          <a:prstGeom prst="rightBrace">
            <a:avLst>
              <a:gd name="adj1" fmla="val 8333"/>
              <a:gd name="adj2" fmla="val 51093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E293B8-08AF-484A-BE1E-8D448AD519B7}"/>
              </a:ext>
            </a:extLst>
          </p:cNvPr>
          <p:cNvSpPr txBox="1"/>
          <p:nvPr/>
        </p:nvSpPr>
        <p:spPr>
          <a:xfrm>
            <a:off x="3529673" y="1883551"/>
            <a:ext cx="1268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100m x 80m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16ABD7-8AA4-4D3B-B143-E710871D8F4B}"/>
              </a:ext>
            </a:extLst>
          </p:cNvPr>
          <p:cNvSpPr txBox="1"/>
          <p:nvPr/>
        </p:nvSpPr>
        <p:spPr>
          <a:xfrm>
            <a:off x="5419093" y="6159947"/>
            <a:ext cx="2610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solidFill>
                  <a:srgbClr val="FFFF00"/>
                </a:solidFill>
              </a:rPr>
              <a:t>World Creator</a:t>
            </a:r>
            <a:endParaRPr lang="ko-KR" altLang="en-US" sz="2800" b="1">
              <a:solidFill>
                <a:srgbClr val="FFFF00"/>
              </a:solidFill>
            </a:endParaRPr>
          </a:p>
        </p:txBody>
      </p:sp>
      <p:sp>
        <p:nvSpPr>
          <p:cNvPr id="20" name="오른쪽 중괄호 19">
            <a:extLst>
              <a:ext uri="{FF2B5EF4-FFF2-40B4-BE49-F238E27FC236}">
                <a16:creationId xmlns:a16="http://schemas.microsoft.com/office/drawing/2014/main" id="{C3D32AC7-AD5C-41EB-A09C-C7D505349E07}"/>
              </a:ext>
            </a:extLst>
          </p:cNvPr>
          <p:cNvSpPr/>
          <p:nvPr/>
        </p:nvSpPr>
        <p:spPr>
          <a:xfrm rot="16200000">
            <a:off x="6182014" y="-339616"/>
            <a:ext cx="437743" cy="2754013"/>
          </a:xfrm>
          <a:prstGeom prst="rightBrace">
            <a:avLst>
              <a:gd name="adj1" fmla="val 8333"/>
              <a:gd name="adj2" fmla="val 49667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DA3D43-0DB3-4216-86E0-2A067C349938}"/>
              </a:ext>
            </a:extLst>
          </p:cNvPr>
          <p:cNvSpPr txBox="1"/>
          <p:nvPr/>
        </p:nvSpPr>
        <p:spPr>
          <a:xfrm>
            <a:off x="6302287" y="434080"/>
            <a:ext cx="1133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</a:rPr>
              <a:t>[ WIDTH ]</a:t>
            </a:r>
            <a:r>
              <a:rPr lang="ko-KR" altLang="en-US" sz="1400" b="1">
                <a:solidFill>
                  <a:srgbClr val="00B0F0"/>
                </a:solidFill>
              </a:rPr>
              <a:t> </a:t>
            </a:r>
            <a:endParaRPr lang="en-US" altLang="ko-KR" sz="1400" b="1">
              <a:solidFill>
                <a:srgbClr val="00B0F0"/>
              </a:solidFill>
            </a:endParaRPr>
          </a:p>
          <a:p>
            <a:pPr algn="ctr"/>
            <a:r>
              <a:rPr lang="en-US" altLang="ko-KR" b="1">
                <a:solidFill>
                  <a:srgbClr val="00B0F0"/>
                </a:solidFill>
              </a:rPr>
              <a:t>2km</a:t>
            </a:r>
            <a:endParaRPr lang="en-US" altLang="ko-KR" sz="1200">
              <a:solidFill>
                <a:srgbClr val="00B0F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D93DE7-713D-4717-9E3C-743D104BA740}"/>
              </a:ext>
            </a:extLst>
          </p:cNvPr>
          <p:cNvSpPr txBox="1"/>
          <p:nvPr/>
        </p:nvSpPr>
        <p:spPr>
          <a:xfrm>
            <a:off x="8072667" y="3834297"/>
            <a:ext cx="1133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</a:rPr>
              <a:t>[ LENGTH ]</a:t>
            </a:r>
            <a:r>
              <a:rPr lang="ko-KR" altLang="en-US" sz="1400" b="1">
                <a:solidFill>
                  <a:srgbClr val="00B0F0"/>
                </a:solidFill>
              </a:rPr>
              <a:t> </a:t>
            </a:r>
            <a:endParaRPr lang="en-US" altLang="ko-KR" sz="1400" b="1">
              <a:solidFill>
                <a:srgbClr val="00B0F0"/>
              </a:solidFill>
            </a:endParaRPr>
          </a:p>
          <a:p>
            <a:pPr algn="ctr"/>
            <a:r>
              <a:rPr lang="en-US" altLang="ko-KR" b="1">
                <a:solidFill>
                  <a:srgbClr val="00B0F0"/>
                </a:solidFill>
              </a:rPr>
              <a:t>5km</a:t>
            </a:r>
            <a:endParaRPr lang="en-US" altLang="ko-KR" sz="1200">
              <a:solidFill>
                <a:srgbClr val="00B0F0"/>
              </a:solidFill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B6D3E86-D45D-4048-AC05-BD7504738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325947"/>
              </p:ext>
            </p:extLst>
          </p:nvPr>
        </p:nvGraphicFramePr>
        <p:xfrm>
          <a:off x="470067" y="5329894"/>
          <a:ext cx="2483105" cy="9432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63299">
                  <a:extLst>
                    <a:ext uri="{9D8B030D-6E8A-4147-A177-3AD203B41FA5}">
                      <a16:colId xmlns:a16="http://schemas.microsoft.com/office/drawing/2014/main" val="1493858415"/>
                    </a:ext>
                  </a:extLst>
                </a:gridCol>
                <a:gridCol w="705805">
                  <a:extLst>
                    <a:ext uri="{9D8B030D-6E8A-4147-A177-3AD203B41FA5}">
                      <a16:colId xmlns:a16="http://schemas.microsoft.com/office/drawing/2014/main" val="2413952631"/>
                    </a:ext>
                  </a:extLst>
                </a:gridCol>
                <a:gridCol w="1214001">
                  <a:extLst>
                    <a:ext uri="{9D8B030D-6E8A-4147-A177-3AD203B41FA5}">
                      <a16:colId xmlns:a16="http://schemas.microsoft.com/office/drawing/2014/main" val="3019477961"/>
                    </a:ext>
                  </a:extLst>
                </a:gridCol>
              </a:tblGrid>
              <a:tr h="27806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/>
                        <a:t>직진 시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612106"/>
                  </a:ext>
                </a:extLst>
              </a:tr>
              <a:tr h="166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걸음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300m</a:t>
                      </a:r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/>
                        <a:t>16</a:t>
                      </a:r>
                      <a:r>
                        <a:rPr lang="ko-KR" altLang="en-US" sz="1400" b="1"/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002524"/>
                  </a:ext>
                </a:extLst>
              </a:tr>
              <a:tr h="333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600m</a:t>
                      </a:r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/>
                        <a:t>8</a:t>
                      </a:r>
                      <a:r>
                        <a:rPr lang="ko-KR" altLang="en-US" sz="1400" b="1"/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499085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FD821AAF-E600-453B-8096-E5FAFF644A8B}"/>
              </a:ext>
            </a:extLst>
          </p:cNvPr>
          <p:cNvSpPr txBox="1"/>
          <p:nvPr/>
        </p:nvSpPr>
        <p:spPr>
          <a:xfrm>
            <a:off x="3810722" y="3453308"/>
            <a:ext cx="1083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산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2C4B26-0C7D-44E2-A8B5-AFC93F9984F6}"/>
              </a:ext>
            </a:extLst>
          </p:cNvPr>
          <p:cNvSpPr txBox="1"/>
          <p:nvPr/>
        </p:nvSpPr>
        <p:spPr>
          <a:xfrm>
            <a:off x="3990859" y="3847623"/>
            <a:ext cx="667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황야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365DB3-FE99-4FD7-9D3F-97763BDB4016}"/>
              </a:ext>
            </a:extLst>
          </p:cNvPr>
          <p:cNvSpPr txBox="1"/>
          <p:nvPr/>
        </p:nvSpPr>
        <p:spPr>
          <a:xfrm>
            <a:off x="3984552" y="4848408"/>
            <a:ext cx="667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물가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53B5B4-757C-49DE-A45C-B479666C38DA}"/>
              </a:ext>
            </a:extLst>
          </p:cNvPr>
          <p:cNvSpPr txBox="1"/>
          <p:nvPr/>
        </p:nvSpPr>
        <p:spPr>
          <a:xfrm>
            <a:off x="3991170" y="5523630"/>
            <a:ext cx="667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들판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802EADA-D891-4CB5-8250-3D877F90C4CB}"/>
              </a:ext>
            </a:extLst>
          </p:cNvPr>
          <p:cNvSpPr txBox="1"/>
          <p:nvPr/>
        </p:nvSpPr>
        <p:spPr>
          <a:xfrm>
            <a:off x="3377503" y="5053842"/>
            <a:ext cx="1516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2000m x 200m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9CB570-6B73-4F5E-A865-E931A18632F3}"/>
              </a:ext>
            </a:extLst>
          </p:cNvPr>
          <p:cNvSpPr txBox="1"/>
          <p:nvPr/>
        </p:nvSpPr>
        <p:spPr>
          <a:xfrm>
            <a:off x="3405782" y="4119617"/>
            <a:ext cx="1516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600m x 400m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B54B480-86CB-4BEA-900C-ADDD91B0F9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0" t="9246" r="30393" b="9621"/>
          <a:stretch/>
        </p:blipFill>
        <p:spPr>
          <a:xfrm>
            <a:off x="458315" y="1546951"/>
            <a:ext cx="1468274" cy="3301457"/>
          </a:xfrm>
          <a:prstGeom prst="rect">
            <a:avLst/>
          </a:prstGeom>
        </p:spPr>
      </p:pic>
      <p:sp>
        <p:nvSpPr>
          <p:cNvPr id="49" name="오른쪽 중괄호 48">
            <a:extLst>
              <a:ext uri="{FF2B5EF4-FFF2-40B4-BE49-F238E27FC236}">
                <a16:creationId xmlns:a16="http://schemas.microsoft.com/office/drawing/2014/main" id="{232CFF11-8E23-45CF-B5BD-31FF60864DB2}"/>
              </a:ext>
            </a:extLst>
          </p:cNvPr>
          <p:cNvSpPr/>
          <p:nvPr/>
        </p:nvSpPr>
        <p:spPr>
          <a:xfrm>
            <a:off x="1917097" y="1546951"/>
            <a:ext cx="312253" cy="3301457"/>
          </a:xfrm>
          <a:prstGeom prst="rightBrace">
            <a:avLst>
              <a:gd name="adj1" fmla="val 8333"/>
              <a:gd name="adj2" fmla="val 51093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0" name="오른쪽 중괄호 49">
            <a:extLst>
              <a:ext uri="{FF2B5EF4-FFF2-40B4-BE49-F238E27FC236}">
                <a16:creationId xmlns:a16="http://schemas.microsoft.com/office/drawing/2014/main" id="{0B36CC1D-7B2A-4825-9EC2-D4CF22843A17}"/>
              </a:ext>
            </a:extLst>
          </p:cNvPr>
          <p:cNvSpPr/>
          <p:nvPr/>
        </p:nvSpPr>
        <p:spPr>
          <a:xfrm rot="16200000">
            <a:off x="1067099" y="659231"/>
            <a:ext cx="290687" cy="1484751"/>
          </a:xfrm>
          <a:prstGeom prst="rightBrace">
            <a:avLst>
              <a:gd name="adj1" fmla="val 8333"/>
              <a:gd name="adj2" fmla="val 49667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92222F-956A-4D8B-B985-3764E3B3E242}"/>
              </a:ext>
            </a:extLst>
          </p:cNvPr>
          <p:cNvSpPr txBox="1"/>
          <p:nvPr/>
        </p:nvSpPr>
        <p:spPr>
          <a:xfrm>
            <a:off x="645934" y="979262"/>
            <a:ext cx="1133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F0"/>
                </a:solidFill>
              </a:rPr>
              <a:t>30cm</a:t>
            </a:r>
            <a:endParaRPr lang="en-US" altLang="ko-KR" sz="1200">
              <a:solidFill>
                <a:srgbClr val="00B0F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6FC46E-F3D0-4868-9835-CE3F0235F9A0}"/>
              </a:ext>
            </a:extLst>
          </p:cNvPr>
          <p:cNvSpPr txBox="1"/>
          <p:nvPr/>
        </p:nvSpPr>
        <p:spPr>
          <a:xfrm>
            <a:off x="1825311" y="3290500"/>
            <a:ext cx="1133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F0"/>
                </a:solidFill>
              </a:rPr>
              <a:t>150cm</a:t>
            </a:r>
            <a:endParaRPr lang="en-US" altLang="ko-KR" sz="120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487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게임특징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63D8D8C-9703-4A2E-BB31-2CEE009F2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08720"/>
            <a:ext cx="3816424" cy="5726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39844B9-6B6B-4441-B8F7-F319B5567780}"/>
              </a:ext>
            </a:extLst>
          </p:cNvPr>
          <p:cNvSpPr txBox="1"/>
          <p:nvPr/>
        </p:nvSpPr>
        <p:spPr>
          <a:xfrm>
            <a:off x="4499992" y="908720"/>
            <a:ext cx="4259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지역마다 다른 </a:t>
            </a:r>
            <a:r>
              <a:rPr lang="ko-KR" altLang="en-US" sz="32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방사능 수치</a:t>
            </a:r>
            <a:endParaRPr lang="en-US" altLang="ko-KR" sz="320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  <a:p>
            <a:r>
              <a:rPr lang="en-US" altLang="ko-KR" sz="28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      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(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수치는 미니 </a:t>
            </a: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맵으로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알림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)</a:t>
            </a:r>
            <a:endParaRPr lang="ko-KR" altLang="en-US" sz="1600">
              <a:solidFill>
                <a:schemeClr val="bg1">
                  <a:lumMod val="95000"/>
                </a:scheme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63096F-F4D9-4AFC-8D49-AF84217D4F7F}"/>
              </a:ext>
            </a:extLst>
          </p:cNvPr>
          <p:cNvSpPr txBox="1"/>
          <p:nvPr/>
        </p:nvSpPr>
        <p:spPr>
          <a:xfrm>
            <a:off x="6918855" y="634405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FF00"/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0% ~ 80%</a:t>
            </a:r>
            <a:endParaRPr lang="ko-KR" altLang="en-US" b="1">
              <a:solidFill>
                <a:srgbClr val="FFFF00"/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A5BA6E0-DC6A-4353-B8C7-74155B4EDEFD}"/>
              </a:ext>
            </a:extLst>
          </p:cNvPr>
          <p:cNvSpPr/>
          <p:nvPr/>
        </p:nvSpPr>
        <p:spPr>
          <a:xfrm>
            <a:off x="2310722" y="5274799"/>
            <a:ext cx="1387087" cy="1200044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D6A9520-57F7-44F2-AC37-B4D45B034A85}"/>
              </a:ext>
            </a:extLst>
          </p:cNvPr>
          <p:cNvSpPr/>
          <p:nvPr/>
        </p:nvSpPr>
        <p:spPr>
          <a:xfrm>
            <a:off x="420590" y="4293376"/>
            <a:ext cx="1589527" cy="1583896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3017D8A-02CA-4533-B885-8F4A474AA2C3}"/>
              </a:ext>
            </a:extLst>
          </p:cNvPr>
          <p:cNvSpPr/>
          <p:nvPr/>
        </p:nvSpPr>
        <p:spPr>
          <a:xfrm>
            <a:off x="2010117" y="4115068"/>
            <a:ext cx="884362" cy="8263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CED4BE5-3DF8-422F-98A2-DE8726B1FF0B}"/>
              </a:ext>
            </a:extLst>
          </p:cNvPr>
          <p:cNvSpPr/>
          <p:nvPr/>
        </p:nvSpPr>
        <p:spPr>
          <a:xfrm>
            <a:off x="2593873" y="2962274"/>
            <a:ext cx="1387087" cy="1296144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D31E6E1-62E4-433B-B920-F6E46584ABDD}"/>
              </a:ext>
            </a:extLst>
          </p:cNvPr>
          <p:cNvSpPr/>
          <p:nvPr/>
        </p:nvSpPr>
        <p:spPr>
          <a:xfrm>
            <a:off x="923635" y="2910750"/>
            <a:ext cx="1387087" cy="1296144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7DCB2BF-8B44-48A9-A3F3-B6F419735BC7}"/>
              </a:ext>
            </a:extLst>
          </p:cNvPr>
          <p:cNvSpPr/>
          <p:nvPr/>
        </p:nvSpPr>
        <p:spPr>
          <a:xfrm>
            <a:off x="565416" y="2135894"/>
            <a:ext cx="884362" cy="8263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13E39E-AD81-4ABE-9659-6AC640327927}"/>
              </a:ext>
            </a:extLst>
          </p:cNvPr>
          <p:cNvSpPr txBox="1"/>
          <p:nvPr/>
        </p:nvSpPr>
        <p:spPr>
          <a:xfrm>
            <a:off x="2010117" y="437220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FF0000"/>
                </a:highlight>
              </a:rPr>
              <a:t>70</a:t>
            </a:r>
            <a:r>
              <a:rPr lang="ko-KR" altLang="en-US" b="1">
                <a:highlight>
                  <a:srgbClr val="FF0000"/>
                </a:highlight>
              </a:rPr>
              <a:t>이상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9CA147-E3FC-444D-B6FE-24C142847DAC}"/>
              </a:ext>
            </a:extLst>
          </p:cNvPr>
          <p:cNvSpPr txBox="1"/>
          <p:nvPr/>
        </p:nvSpPr>
        <p:spPr>
          <a:xfrm>
            <a:off x="2567014" y="572491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00"/>
                </a:highlight>
              </a:rPr>
              <a:t>40</a:t>
            </a:r>
            <a:r>
              <a:rPr lang="ko-KR" altLang="en-US" b="1">
                <a:highlight>
                  <a:srgbClr val="00FF00"/>
                </a:highlight>
              </a:rPr>
              <a:t>미만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8EE044-B8A1-48B4-8FBA-834EC2D5F386}"/>
              </a:ext>
            </a:extLst>
          </p:cNvPr>
          <p:cNvSpPr txBox="1"/>
          <p:nvPr/>
        </p:nvSpPr>
        <p:spPr>
          <a:xfrm>
            <a:off x="1186040" y="339575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00"/>
                </a:highlight>
              </a:rPr>
              <a:t>40</a:t>
            </a:r>
            <a:r>
              <a:rPr lang="ko-KR" altLang="en-US" b="1">
                <a:highlight>
                  <a:srgbClr val="00FF00"/>
                </a:highlight>
              </a:rPr>
              <a:t>미만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FF02C2-3D75-46C3-9C81-F5F8CB6DB68B}"/>
              </a:ext>
            </a:extLst>
          </p:cNvPr>
          <p:cNvSpPr txBox="1"/>
          <p:nvPr/>
        </p:nvSpPr>
        <p:spPr>
          <a:xfrm>
            <a:off x="565416" y="2401152"/>
            <a:ext cx="916465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b="1">
                <a:highlight>
                  <a:srgbClr val="FF0000"/>
                </a:highlight>
              </a:rPr>
              <a:t>70</a:t>
            </a:r>
            <a:r>
              <a:rPr lang="ko-KR" altLang="en-US" b="1">
                <a:highlight>
                  <a:srgbClr val="FF0000"/>
                </a:highlight>
              </a:rPr>
              <a:t>이상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3FB549-44E3-402B-A4E0-2DC693CF6D06}"/>
              </a:ext>
            </a:extLst>
          </p:cNvPr>
          <p:cNvSpPr txBox="1"/>
          <p:nvPr/>
        </p:nvSpPr>
        <p:spPr>
          <a:xfrm>
            <a:off x="2853619" y="345678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FF"/>
                </a:highlight>
              </a:rPr>
              <a:t>30</a:t>
            </a:r>
            <a:r>
              <a:rPr lang="ko-KR" altLang="en-US" b="1">
                <a:highlight>
                  <a:srgbClr val="00FFFF"/>
                </a:highlight>
              </a:rPr>
              <a:t>이상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FC60E67-4192-46CB-80DC-4A0B605F4D44}"/>
              </a:ext>
            </a:extLst>
          </p:cNvPr>
          <p:cNvSpPr txBox="1"/>
          <p:nvPr/>
        </p:nvSpPr>
        <p:spPr>
          <a:xfrm>
            <a:off x="764644" y="494144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highlight>
                  <a:srgbClr val="00FFFF"/>
                </a:highlight>
              </a:rPr>
              <a:t>30</a:t>
            </a:r>
            <a:r>
              <a:rPr lang="ko-KR" altLang="en-US" b="1">
                <a:highlight>
                  <a:srgbClr val="00FFFF"/>
                </a:highlight>
              </a:rPr>
              <a:t>이상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C1CCAA5-CD46-473C-87AA-47955E30B358}"/>
              </a:ext>
            </a:extLst>
          </p:cNvPr>
          <p:cNvSpPr txBox="1"/>
          <p:nvPr/>
        </p:nvSpPr>
        <p:spPr>
          <a:xfrm>
            <a:off x="4499992" y="2096447"/>
            <a:ext cx="3725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2.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방사능 수치에 따른 체력의 변화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C0881B-2BFC-461B-A505-EC2BD82043D3}"/>
              </a:ext>
            </a:extLst>
          </p:cNvPr>
          <p:cNvSpPr txBox="1"/>
          <p:nvPr/>
        </p:nvSpPr>
        <p:spPr>
          <a:xfrm>
            <a:off x="4563795" y="5101271"/>
            <a:ext cx="342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3.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플레이어의 방사능 대처방법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32ACA84-E629-43D9-B1A0-EB69BF6FCD89}"/>
              </a:ext>
            </a:extLst>
          </p:cNvPr>
          <p:cNvSpPr/>
          <p:nvPr/>
        </p:nvSpPr>
        <p:spPr>
          <a:xfrm>
            <a:off x="4738635" y="5336210"/>
            <a:ext cx="2349655" cy="588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“Green Zone”</a:t>
            </a:r>
            <a:r>
              <a:rPr lang="ko-KR" altLang="en-US" sz="24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      </a:t>
            </a:r>
            <a:endParaRPr lang="en-US" altLang="ko-KR" sz="2400" b="1">
              <a:solidFill>
                <a:srgbClr val="92D050"/>
              </a:solidFill>
              <a:latin typeface="Arial Black" panose="020B0A04020102020204" pitchFamily="34" charset="0"/>
              <a:ea typeface="양재본목각체M" panose="02020603020101020101" pitchFamily="18" charset="-127"/>
              <a:cs typeface="Aharoni" panose="020B0604020202020204" pitchFamily="2" charset="-79"/>
            </a:endParaRPr>
          </a:p>
        </p:txBody>
      </p:sp>
      <p:pic>
        <p:nvPicPr>
          <p:cNvPr id="49" name="그림 48" descr="빨간색이(가) 표시된 사진&#10;&#10;자동 생성된 설명">
            <a:extLst>
              <a:ext uri="{FF2B5EF4-FFF2-40B4-BE49-F238E27FC236}">
                <a16:creationId xmlns:a16="http://schemas.microsoft.com/office/drawing/2014/main" id="{852CC616-A2BD-4167-A3BA-33F1A8D0D9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7" t="50753" r="7948" b="16864"/>
          <a:stretch/>
        </p:blipFill>
        <p:spPr>
          <a:xfrm>
            <a:off x="4591392" y="5966427"/>
            <a:ext cx="1074294" cy="728361"/>
          </a:xfrm>
          <a:prstGeom prst="rect">
            <a:avLst/>
          </a:prstGeom>
        </p:spPr>
      </p:pic>
      <p:sp>
        <p:nvSpPr>
          <p:cNvPr id="50" name="더하기 기호 49">
            <a:extLst>
              <a:ext uri="{FF2B5EF4-FFF2-40B4-BE49-F238E27FC236}">
                <a16:creationId xmlns:a16="http://schemas.microsoft.com/office/drawing/2014/main" id="{818EC6BB-6515-4066-B051-E5E76705BE62}"/>
              </a:ext>
            </a:extLst>
          </p:cNvPr>
          <p:cNvSpPr/>
          <p:nvPr/>
        </p:nvSpPr>
        <p:spPr>
          <a:xfrm>
            <a:off x="5805079" y="5869146"/>
            <a:ext cx="782543" cy="870557"/>
          </a:xfrm>
          <a:prstGeom prst="mathPlu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51" name="그림 50" descr="테이블이(가) 표시된 사진&#10;&#10;자동 생성된 설명">
            <a:extLst>
              <a:ext uri="{FF2B5EF4-FFF2-40B4-BE49-F238E27FC236}">
                <a16:creationId xmlns:a16="http://schemas.microsoft.com/office/drawing/2014/main" id="{2818B775-F771-4001-B830-BBBB7D4BCD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787" y="5874821"/>
            <a:ext cx="782543" cy="828818"/>
          </a:xfrm>
          <a:prstGeom prst="rect">
            <a:avLst/>
          </a:prstGeom>
        </p:spPr>
      </p:pic>
      <p:graphicFrame>
        <p:nvGraphicFramePr>
          <p:cNvPr id="54" name="차트 53">
            <a:extLst>
              <a:ext uri="{FF2B5EF4-FFF2-40B4-BE49-F238E27FC236}">
                <a16:creationId xmlns:a16="http://schemas.microsoft.com/office/drawing/2014/main" id="{AF45E5D3-2D66-49B4-9036-040E45D11B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0016012"/>
              </p:ext>
            </p:extLst>
          </p:nvPr>
        </p:nvGraphicFramePr>
        <p:xfrm>
          <a:off x="4427235" y="2486438"/>
          <a:ext cx="4521783" cy="2476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543775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63D8D8C-9703-4A2E-BB31-2CEE009F2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08720"/>
            <a:ext cx="3816424" cy="5726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CF6ED-AD52-4211-9C75-C754B1D20EC6}"/>
              </a:ext>
            </a:extLst>
          </p:cNvPr>
          <p:cNvSpPr/>
          <p:nvPr/>
        </p:nvSpPr>
        <p:spPr>
          <a:xfrm>
            <a:off x="179512" y="13370"/>
            <a:ext cx="3021169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게임특징</a:t>
            </a:r>
            <a:r>
              <a:rPr lang="ko-KR" altLang="en-US" sz="3300">
                <a:solidFill>
                  <a:prstClr val="white">
                    <a:lumMod val="95000"/>
                  </a:prstClr>
                </a:solidFill>
                <a:latin typeface="양재본목각체M" panose="02020603020101020101" pitchFamily="18" charset="-127"/>
                <a:ea typeface="양재본목각체M" panose="02020603020101020101" pitchFamily="18" charset="-127"/>
              </a:rPr>
              <a:t>      </a:t>
            </a:r>
            <a:endParaRPr lang="en-US" altLang="ko-KR" sz="3300">
              <a:solidFill>
                <a:prstClr val="white">
                  <a:lumMod val="95000"/>
                </a:prstClr>
              </a:solidFill>
              <a:latin typeface="양재본목각체M" panose="02020603020101020101" pitchFamily="18" charset="-127"/>
              <a:ea typeface="양재본목각체M" panose="02020603020101020101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B0076F8-FBD7-463B-943C-9DBCF6D809E0}"/>
              </a:ext>
            </a:extLst>
          </p:cNvPr>
          <p:cNvSpPr/>
          <p:nvPr/>
        </p:nvSpPr>
        <p:spPr>
          <a:xfrm>
            <a:off x="611560" y="4221088"/>
            <a:ext cx="1800200" cy="1656184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7547B02-42BF-4B58-A1E3-D44C50512A6B}"/>
              </a:ext>
            </a:extLst>
          </p:cNvPr>
          <p:cNvSpPr/>
          <p:nvPr/>
        </p:nvSpPr>
        <p:spPr>
          <a:xfrm>
            <a:off x="919195" y="4502850"/>
            <a:ext cx="1153388" cy="1061118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F5F3900-5087-49F9-A25B-228A9F8D815C}"/>
              </a:ext>
            </a:extLst>
          </p:cNvPr>
          <p:cNvSpPr/>
          <p:nvPr/>
        </p:nvSpPr>
        <p:spPr>
          <a:xfrm>
            <a:off x="1173796" y="4727874"/>
            <a:ext cx="624178" cy="607598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A43C952-9DDA-4763-9A84-B3F804799547}"/>
              </a:ext>
            </a:extLst>
          </p:cNvPr>
          <p:cNvSpPr/>
          <p:nvPr/>
        </p:nvSpPr>
        <p:spPr>
          <a:xfrm>
            <a:off x="4139952" y="1124744"/>
            <a:ext cx="3021169" cy="671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“Green Zone”</a:t>
            </a:r>
            <a:r>
              <a:rPr lang="ko-KR" altLang="en-US" sz="2800" b="1">
                <a:solidFill>
                  <a:srgbClr val="92D050"/>
                </a:solidFill>
                <a:latin typeface="Arial Black" panose="020B0A04020102020204" pitchFamily="34" charset="0"/>
                <a:ea typeface="양재본목각체M" panose="02020603020101020101" pitchFamily="18" charset="-127"/>
                <a:cs typeface="Aharoni" panose="020B0604020202020204" pitchFamily="2" charset="-79"/>
              </a:rPr>
              <a:t>      </a:t>
            </a:r>
            <a:endParaRPr lang="en-US" altLang="ko-KR" sz="2800" b="1">
              <a:solidFill>
                <a:srgbClr val="92D050"/>
              </a:solidFill>
              <a:latin typeface="Arial Black" panose="020B0A04020102020204" pitchFamily="34" charset="0"/>
              <a:ea typeface="양재본목각체M" panose="02020603020101020101" pitchFamily="18" charset="-127"/>
              <a:cs typeface="Aharoni" panose="020B0604020202020204" pitchFamily="2" charset="-79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076CB1-F6F3-477C-B550-0C1FAAB714BE}"/>
              </a:ext>
            </a:extLst>
          </p:cNvPr>
          <p:cNvSpPr txBox="1"/>
          <p:nvPr/>
        </p:nvSpPr>
        <p:spPr>
          <a:xfrm>
            <a:off x="4247456" y="2060848"/>
            <a:ext cx="489654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플레이어 반경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600m 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이내에 생성</a:t>
            </a:r>
            <a:endParaRPr lang="en-US" altLang="ko-KR" sz="160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처음 생성시 반지름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400m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이며 일정 시간이 지나면 원의 크기가 줄어듦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생성되기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1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분 전 생성 위치 미니 맵 표시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생성시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30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초간 크기 유지 후 반지름이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10m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씩 줄어듦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+mn-ea"/>
              </a:rPr>
              <a:t>그린존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 소멸 후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3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분 뒤 새로운 </a:t>
            </a: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+mn-ea"/>
              </a:rPr>
              <a:t>그린존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 생성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[ </a:t>
            </a:r>
            <a:r>
              <a:rPr lang="ko-KR" altLang="en-US" sz="1600" err="1">
                <a:solidFill>
                  <a:schemeClr val="bg1">
                    <a:lumMod val="95000"/>
                  </a:schemeClr>
                </a:solidFill>
                <a:latin typeface="+mn-ea"/>
              </a:rPr>
              <a:t>그린존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 효과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방사능 수치가 일시적으로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9309162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1623</TotalTime>
  <Words>940</Words>
  <Application>Microsoft Office PowerPoint</Application>
  <PresentationFormat>화면 슬라이드 쇼(4:3)</PresentationFormat>
  <Paragraphs>305</Paragraphs>
  <Slides>32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HY견고딕</vt:lpstr>
      <vt:lpstr>맑은 고딕</vt:lpstr>
      <vt:lpstr>양재본목각체M</vt:lpstr>
      <vt:lpstr>한컴 바겐세일 B</vt:lpstr>
      <vt:lpstr>Arial</vt:lpstr>
      <vt:lpstr>Arial Black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왕별의 P  P  T 이야기</dc:title>
  <dc:creator>HOME</dc:creator>
  <cp:lastModifiedBy>성선미</cp:lastModifiedBy>
  <cp:revision>173</cp:revision>
  <dcterms:created xsi:type="dcterms:W3CDTF">2016-10-28T15:58:08Z</dcterms:created>
  <dcterms:modified xsi:type="dcterms:W3CDTF">2019-11-30T08:25:55Z</dcterms:modified>
</cp:coreProperties>
</file>